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4"/>
    <p:sldMasterId id="2147483723" r:id="rId5"/>
    <p:sldMasterId id="2147483735" r:id="rId6"/>
  </p:sldMasterIdLst>
  <p:notesMasterIdLst>
    <p:notesMasterId r:id="rId47"/>
  </p:notesMasterIdLst>
  <p:sldIdLst>
    <p:sldId id="256" r:id="rId7"/>
    <p:sldId id="404" r:id="rId8"/>
    <p:sldId id="405" r:id="rId9"/>
    <p:sldId id="406" r:id="rId10"/>
    <p:sldId id="363" r:id="rId11"/>
    <p:sldId id="389" r:id="rId12"/>
    <p:sldId id="407" r:id="rId13"/>
    <p:sldId id="408" r:id="rId14"/>
    <p:sldId id="409" r:id="rId15"/>
    <p:sldId id="410" r:id="rId16"/>
    <p:sldId id="368" r:id="rId17"/>
    <p:sldId id="411" r:id="rId18"/>
    <p:sldId id="375" r:id="rId19"/>
    <p:sldId id="376" r:id="rId20"/>
    <p:sldId id="412" r:id="rId21"/>
    <p:sldId id="378" r:id="rId22"/>
    <p:sldId id="370" r:id="rId23"/>
    <p:sldId id="371" r:id="rId24"/>
    <p:sldId id="379" r:id="rId25"/>
    <p:sldId id="380" r:id="rId26"/>
    <p:sldId id="399" r:id="rId27"/>
    <p:sldId id="400" r:id="rId28"/>
    <p:sldId id="381" r:id="rId29"/>
    <p:sldId id="382" r:id="rId30"/>
    <p:sldId id="383" r:id="rId31"/>
    <p:sldId id="373" r:id="rId32"/>
    <p:sldId id="390" r:id="rId33"/>
    <p:sldId id="391" r:id="rId34"/>
    <p:sldId id="392" r:id="rId35"/>
    <p:sldId id="393" r:id="rId36"/>
    <p:sldId id="385" r:id="rId37"/>
    <p:sldId id="394" r:id="rId38"/>
    <p:sldId id="395" r:id="rId39"/>
    <p:sldId id="386" r:id="rId40"/>
    <p:sldId id="374" r:id="rId41"/>
    <p:sldId id="396" r:id="rId42"/>
    <p:sldId id="362" r:id="rId43"/>
    <p:sldId id="270" r:id="rId44"/>
    <p:sldId id="271" r:id="rId45"/>
    <p:sldId id="398" r:id="rId46"/>
  </p:sldIdLst>
  <p:sldSz cx="9144000" cy="6858000" type="screen4x3"/>
  <p:notesSz cx="6858000" cy="9144000"/>
  <p:defaultTextStyle>
    <a:defPPr>
      <a:defRPr lang="en-AU"/>
    </a:defPPr>
    <a:lvl1pPr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36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3600"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B9FF"/>
    <a:srgbClr val="0E0A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64" autoAdjust="0"/>
    <p:restoredTop sz="93792" autoAdjust="0"/>
  </p:normalViewPr>
  <p:slideViewPr>
    <p:cSldViewPr>
      <p:cViewPr varScale="1">
        <p:scale>
          <a:sx n="89" d="100"/>
          <a:sy n="89" d="100"/>
        </p:scale>
        <p:origin x="83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5" d="100"/>
          <a:sy n="125" d="100"/>
        </p:scale>
        <p:origin x="-2856" y="-10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78C0F5-4174-4AAF-943F-BDD79E9C028F}" type="doc">
      <dgm:prSet loTypeId="urn:microsoft.com/office/officeart/2005/8/layout/process4" loCatId="process" qsTypeId="urn:microsoft.com/office/officeart/2005/8/quickstyle/simple1" qsCatId="simple" csTypeId="urn:microsoft.com/office/officeart/2005/8/colors/accent1_2" csCatId="accent1"/>
      <dgm:spPr/>
      <dgm:t>
        <a:bodyPr/>
        <a:lstStyle/>
        <a:p>
          <a:endParaRPr lang="en-US"/>
        </a:p>
      </dgm:t>
    </dgm:pt>
    <dgm:pt modelId="{86D5F567-F04C-43A2-9C45-1CF77981643E}">
      <dgm:prSet/>
      <dgm:spPr/>
      <dgm:t>
        <a:bodyPr/>
        <a:lstStyle/>
        <a:p>
          <a:r>
            <a:rPr lang="en-US"/>
            <a:t>Examines malicious software, with a special emphasis </a:t>
          </a:r>
          <a:r>
            <a:rPr lang="en-US" b="1"/>
            <a:t>on viruses and worms</a:t>
          </a:r>
          <a:r>
            <a:rPr lang="en-US"/>
            <a:t> then turn to </a:t>
          </a:r>
          <a:r>
            <a:rPr lang="en-US" b="1"/>
            <a:t>bots and rootkits</a:t>
          </a:r>
          <a:r>
            <a:rPr lang="en-US"/>
            <a:t>. Throughout, the discussion presents both threats and countermeasures.</a:t>
          </a:r>
        </a:p>
      </dgm:t>
    </dgm:pt>
    <dgm:pt modelId="{CFCB3A0F-B514-4A49-B837-C3164BC3172C}" type="parTrans" cxnId="{2E128023-BA63-47F4-B088-A9CBD9EC5060}">
      <dgm:prSet/>
      <dgm:spPr/>
      <dgm:t>
        <a:bodyPr/>
        <a:lstStyle/>
        <a:p>
          <a:endParaRPr lang="en-US"/>
        </a:p>
      </dgm:t>
    </dgm:pt>
    <dgm:pt modelId="{3D09F045-1BEF-4FAD-AE99-54B3356544D9}" type="sibTrans" cxnId="{2E128023-BA63-47F4-B088-A9CBD9EC5060}">
      <dgm:prSet/>
      <dgm:spPr/>
      <dgm:t>
        <a:bodyPr/>
        <a:lstStyle/>
        <a:p>
          <a:endParaRPr lang="en-US"/>
        </a:p>
      </dgm:t>
    </dgm:pt>
    <dgm:pt modelId="{0491F8D0-00C6-4971-9354-963B33335DB7}">
      <dgm:prSet/>
      <dgm:spPr/>
      <dgm:t>
        <a:bodyPr/>
        <a:lstStyle/>
        <a:p>
          <a:r>
            <a:rPr lang="en-US"/>
            <a:t>Malicious software can be divided into two categories: </a:t>
          </a:r>
        </a:p>
      </dgm:t>
    </dgm:pt>
    <dgm:pt modelId="{2603A909-0E45-4234-A10B-70940DCFC509}" type="parTrans" cxnId="{6CDBE43A-BC1C-4920-8AA0-65F8C5E6F8D0}">
      <dgm:prSet/>
      <dgm:spPr/>
      <dgm:t>
        <a:bodyPr/>
        <a:lstStyle/>
        <a:p>
          <a:endParaRPr lang="en-US"/>
        </a:p>
      </dgm:t>
    </dgm:pt>
    <dgm:pt modelId="{78B5F193-F8BE-4E6F-BA90-9E502217BAEC}" type="sibTrans" cxnId="{6CDBE43A-BC1C-4920-8AA0-65F8C5E6F8D0}">
      <dgm:prSet/>
      <dgm:spPr/>
      <dgm:t>
        <a:bodyPr/>
        <a:lstStyle/>
        <a:p>
          <a:endParaRPr lang="en-US"/>
        </a:p>
      </dgm:t>
    </dgm:pt>
    <dgm:pt modelId="{D5FA94DC-2DDE-481D-A08E-F403EB50B168}">
      <dgm:prSet/>
      <dgm:spPr/>
      <dgm:t>
        <a:bodyPr/>
        <a:lstStyle/>
        <a:p>
          <a:r>
            <a:rPr lang="en-US" b="1"/>
            <a:t>Need a host program </a:t>
          </a:r>
          <a:r>
            <a:rPr lang="en-US"/>
            <a:t>- essentially </a:t>
          </a:r>
          <a:r>
            <a:rPr lang="en-US" i="1"/>
            <a:t>fragments of programs </a:t>
          </a:r>
          <a:r>
            <a:rPr lang="en-US"/>
            <a:t>that cannot exist independently of some actual application program, utility, or system program. Viruses, logic bombs, and backdoors are examples. </a:t>
          </a:r>
        </a:p>
      </dgm:t>
    </dgm:pt>
    <dgm:pt modelId="{02DD875D-D328-4E15-A438-E21FA55087C7}" type="parTrans" cxnId="{F903F2F7-D14C-4B9F-BA7A-D913F626F12E}">
      <dgm:prSet/>
      <dgm:spPr/>
      <dgm:t>
        <a:bodyPr/>
        <a:lstStyle/>
        <a:p>
          <a:endParaRPr lang="en-US"/>
        </a:p>
      </dgm:t>
    </dgm:pt>
    <dgm:pt modelId="{482A29A7-F5C1-4082-93D2-5F272B81AE09}" type="sibTrans" cxnId="{F903F2F7-D14C-4B9F-BA7A-D913F626F12E}">
      <dgm:prSet/>
      <dgm:spPr/>
      <dgm:t>
        <a:bodyPr/>
        <a:lstStyle/>
        <a:p>
          <a:endParaRPr lang="en-US"/>
        </a:p>
      </dgm:t>
    </dgm:pt>
    <dgm:pt modelId="{610AB7C2-DCB1-478D-B97C-B750250528CD}">
      <dgm:prSet/>
      <dgm:spPr/>
      <dgm:t>
        <a:bodyPr/>
        <a:lstStyle/>
        <a:p>
          <a:r>
            <a:rPr lang="en-US" b="1"/>
            <a:t>Independent</a:t>
          </a:r>
          <a:r>
            <a:rPr lang="en-US"/>
            <a:t> - </a:t>
          </a:r>
          <a:r>
            <a:rPr lang="en-US" i="1"/>
            <a:t>self-contained programs </a:t>
          </a:r>
          <a:r>
            <a:rPr lang="en-US"/>
            <a:t>that can be scheduled and run by the operating system. Worms and bot programs are examples.</a:t>
          </a:r>
        </a:p>
      </dgm:t>
    </dgm:pt>
    <dgm:pt modelId="{3618C51F-5DF8-4A39-B42C-CD4CDEB7AD8B}" type="parTrans" cxnId="{DB2F5B10-8D85-4487-AC00-95B2C8C3E769}">
      <dgm:prSet/>
      <dgm:spPr/>
      <dgm:t>
        <a:bodyPr/>
        <a:lstStyle/>
        <a:p>
          <a:endParaRPr lang="en-US"/>
        </a:p>
      </dgm:t>
    </dgm:pt>
    <dgm:pt modelId="{0AABC889-34FD-4E32-A9BA-E8873487C1A1}" type="sibTrans" cxnId="{DB2F5B10-8D85-4487-AC00-95B2C8C3E769}">
      <dgm:prSet/>
      <dgm:spPr/>
      <dgm:t>
        <a:bodyPr/>
        <a:lstStyle/>
        <a:p>
          <a:endParaRPr lang="en-US"/>
        </a:p>
      </dgm:t>
    </dgm:pt>
    <dgm:pt modelId="{1ABA5B3F-7639-474C-9E4F-9C4C402A35CC}">
      <dgm:prSet/>
      <dgm:spPr/>
      <dgm:t>
        <a:bodyPr/>
        <a:lstStyle/>
        <a:p>
          <a:r>
            <a:rPr lang="en-US"/>
            <a:t>Differentiate between those software threats that do not replicate and those that do. </a:t>
          </a:r>
        </a:p>
      </dgm:t>
    </dgm:pt>
    <dgm:pt modelId="{D8A2109D-A678-4861-AC67-C1877633797F}" type="parTrans" cxnId="{5078B1E5-4FE5-4193-8BAB-044267D33CFC}">
      <dgm:prSet/>
      <dgm:spPr/>
      <dgm:t>
        <a:bodyPr/>
        <a:lstStyle/>
        <a:p>
          <a:endParaRPr lang="en-US"/>
        </a:p>
      </dgm:t>
    </dgm:pt>
    <dgm:pt modelId="{CFB1AEF1-EB00-4CD6-935C-BB2CE36EF2A0}" type="sibTrans" cxnId="{5078B1E5-4FE5-4193-8BAB-044267D33CFC}">
      <dgm:prSet/>
      <dgm:spPr/>
      <dgm:t>
        <a:bodyPr/>
        <a:lstStyle/>
        <a:p>
          <a:endParaRPr lang="en-US"/>
        </a:p>
      </dgm:t>
    </dgm:pt>
    <dgm:pt modelId="{6F5580B5-0EB6-4659-A866-80B75520F590}">
      <dgm:prSet/>
      <dgm:spPr/>
      <dgm:t>
        <a:bodyPr/>
        <a:lstStyle/>
        <a:p>
          <a:r>
            <a:rPr lang="en-US"/>
            <a:t>Fragment of programs or self-contained programs that are </a:t>
          </a:r>
          <a:r>
            <a:rPr lang="en-US" b="1"/>
            <a:t>activated by a trigger</a:t>
          </a:r>
          <a:r>
            <a:rPr lang="en-US"/>
            <a:t>. Examples are logic bombs, backdoors, and bot programs. </a:t>
          </a:r>
        </a:p>
      </dgm:t>
    </dgm:pt>
    <dgm:pt modelId="{206C613D-4494-4F24-A825-1270B68D9BB6}" type="parTrans" cxnId="{5462EEF0-0519-4D2B-8859-F6619BA43087}">
      <dgm:prSet/>
      <dgm:spPr/>
      <dgm:t>
        <a:bodyPr/>
        <a:lstStyle/>
        <a:p>
          <a:endParaRPr lang="en-US"/>
        </a:p>
      </dgm:t>
    </dgm:pt>
    <dgm:pt modelId="{A75D294D-DE9F-46B1-9CF8-AD4F1E5362A0}" type="sibTrans" cxnId="{5462EEF0-0519-4D2B-8859-F6619BA43087}">
      <dgm:prSet/>
      <dgm:spPr/>
      <dgm:t>
        <a:bodyPr/>
        <a:lstStyle/>
        <a:p>
          <a:endParaRPr lang="en-US"/>
        </a:p>
      </dgm:t>
    </dgm:pt>
    <dgm:pt modelId="{5E268546-D410-43CE-B338-ED9EF513A6B3}">
      <dgm:prSet/>
      <dgm:spPr/>
      <dgm:t>
        <a:bodyPr/>
        <a:lstStyle/>
        <a:p>
          <a:r>
            <a:rPr lang="en-US"/>
            <a:t>Fragment of programs or self-contained programs that, when executed, may </a:t>
          </a:r>
          <a:r>
            <a:rPr lang="en-US" b="1"/>
            <a:t>produce one or more copies of itself to be activated later on the same system or some other system.</a:t>
          </a:r>
          <a:r>
            <a:rPr lang="en-US"/>
            <a:t> Viruses and worms are examples.</a:t>
          </a:r>
        </a:p>
      </dgm:t>
    </dgm:pt>
    <dgm:pt modelId="{8C697339-F238-4ABE-937F-377CFE762EA3}" type="parTrans" cxnId="{4E92E3C2-EFBE-446E-A1CB-EF3770F2F46A}">
      <dgm:prSet/>
      <dgm:spPr/>
      <dgm:t>
        <a:bodyPr/>
        <a:lstStyle/>
        <a:p>
          <a:endParaRPr lang="en-US"/>
        </a:p>
      </dgm:t>
    </dgm:pt>
    <dgm:pt modelId="{E031F7B2-C942-4A59-8F27-33637669D524}" type="sibTrans" cxnId="{4E92E3C2-EFBE-446E-A1CB-EF3770F2F46A}">
      <dgm:prSet/>
      <dgm:spPr/>
      <dgm:t>
        <a:bodyPr/>
        <a:lstStyle/>
        <a:p>
          <a:endParaRPr lang="en-US"/>
        </a:p>
      </dgm:t>
    </dgm:pt>
    <dgm:pt modelId="{D9BCA3EA-E136-4FA6-8E61-B0BBB263F1C4}" type="pres">
      <dgm:prSet presAssocID="{5278C0F5-4174-4AAF-943F-BDD79E9C028F}" presName="Name0" presStyleCnt="0">
        <dgm:presLayoutVars>
          <dgm:dir/>
          <dgm:animLvl val="lvl"/>
          <dgm:resizeHandles val="exact"/>
        </dgm:presLayoutVars>
      </dgm:prSet>
      <dgm:spPr/>
    </dgm:pt>
    <dgm:pt modelId="{5F990DB9-CADC-4E9C-A77B-03C81A3F8AB2}" type="pres">
      <dgm:prSet presAssocID="{1ABA5B3F-7639-474C-9E4F-9C4C402A35CC}" presName="boxAndChildren" presStyleCnt="0"/>
      <dgm:spPr/>
    </dgm:pt>
    <dgm:pt modelId="{216C6A86-D2CB-41BD-92AD-419E6B4E8665}" type="pres">
      <dgm:prSet presAssocID="{1ABA5B3F-7639-474C-9E4F-9C4C402A35CC}" presName="parentTextBox" presStyleLbl="node1" presStyleIdx="0" presStyleCnt="3"/>
      <dgm:spPr/>
    </dgm:pt>
    <dgm:pt modelId="{2E1DB534-0CED-4C59-A5B5-B70DA30851EA}" type="pres">
      <dgm:prSet presAssocID="{1ABA5B3F-7639-474C-9E4F-9C4C402A35CC}" presName="entireBox" presStyleLbl="node1" presStyleIdx="0" presStyleCnt="3"/>
      <dgm:spPr/>
    </dgm:pt>
    <dgm:pt modelId="{11C7E6A5-8B59-456A-A079-4B0D20A601CC}" type="pres">
      <dgm:prSet presAssocID="{1ABA5B3F-7639-474C-9E4F-9C4C402A35CC}" presName="descendantBox" presStyleCnt="0"/>
      <dgm:spPr/>
    </dgm:pt>
    <dgm:pt modelId="{30EFF6F9-8819-4E8F-9EB5-D96533DFF480}" type="pres">
      <dgm:prSet presAssocID="{6F5580B5-0EB6-4659-A866-80B75520F590}" presName="childTextBox" presStyleLbl="fgAccFollowNode1" presStyleIdx="0" presStyleCnt="4">
        <dgm:presLayoutVars>
          <dgm:bulletEnabled val="1"/>
        </dgm:presLayoutVars>
      </dgm:prSet>
      <dgm:spPr/>
    </dgm:pt>
    <dgm:pt modelId="{61308AFD-904E-4A2D-A6FD-80A36694F0E1}" type="pres">
      <dgm:prSet presAssocID="{5E268546-D410-43CE-B338-ED9EF513A6B3}" presName="childTextBox" presStyleLbl="fgAccFollowNode1" presStyleIdx="1" presStyleCnt="4">
        <dgm:presLayoutVars>
          <dgm:bulletEnabled val="1"/>
        </dgm:presLayoutVars>
      </dgm:prSet>
      <dgm:spPr/>
    </dgm:pt>
    <dgm:pt modelId="{FFA254A9-7AD8-4F90-8B97-D2CAC8B01BA4}" type="pres">
      <dgm:prSet presAssocID="{78B5F193-F8BE-4E6F-BA90-9E502217BAEC}" presName="sp" presStyleCnt="0"/>
      <dgm:spPr/>
    </dgm:pt>
    <dgm:pt modelId="{52FE75C5-107D-46C7-B63B-CF6070764F51}" type="pres">
      <dgm:prSet presAssocID="{0491F8D0-00C6-4971-9354-963B33335DB7}" presName="arrowAndChildren" presStyleCnt="0"/>
      <dgm:spPr/>
    </dgm:pt>
    <dgm:pt modelId="{900067F8-3785-455F-BD78-D680CA25BEC5}" type="pres">
      <dgm:prSet presAssocID="{0491F8D0-00C6-4971-9354-963B33335DB7}" presName="parentTextArrow" presStyleLbl="node1" presStyleIdx="0" presStyleCnt="3"/>
      <dgm:spPr/>
    </dgm:pt>
    <dgm:pt modelId="{98716310-1F0C-42F7-95E9-93614857DF0D}" type="pres">
      <dgm:prSet presAssocID="{0491F8D0-00C6-4971-9354-963B33335DB7}" presName="arrow" presStyleLbl="node1" presStyleIdx="1" presStyleCnt="3"/>
      <dgm:spPr/>
    </dgm:pt>
    <dgm:pt modelId="{C452B0EA-65F0-42BC-A2CA-CBF5F3428E56}" type="pres">
      <dgm:prSet presAssocID="{0491F8D0-00C6-4971-9354-963B33335DB7}" presName="descendantArrow" presStyleCnt="0"/>
      <dgm:spPr/>
    </dgm:pt>
    <dgm:pt modelId="{F66F7D3C-2CE7-425C-84A7-FA53A44E5BDF}" type="pres">
      <dgm:prSet presAssocID="{D5FA94DC-2DDE-481D-A08E-F403EB50B168}" presName="childTextArrow" presStyleLbl="fgAccFollowNode1" presStyleIdx="2" presStyleCnt="4">
        <dgm:presLayoutVars>
          <dgm:bulletEnabled val="1"/>
        </dgm:presLayoutVars>
      </dgm:prSet>
      <dgm:spPr/>
    </dgm:pt>
    <dgm:pt modelId="{D0FD2C8D-661B-4BDF-AE58-A81795664FF5}" type="pres">
      <dgm:prSet presAssocID="{610AB7C2-DCB1-478D-B97C-B750250528CD}" presName="childTextArrow" presStyleLbl="fgAccFollowNode1" presStyleIdx="3" presStyleCnt="4">
        <dgm:presLayoutVars>
          <dgm:bulletEnabled val="1"/>
        </dgm:presLayoutVars>
      </dgm:prSet>
      <dgm:spPr/>
    </dgm:pt>
    <dgm:pt modelId="{850FA40E-BEB0-442F-A7A1-0A64BDDF4724}" type="pres">
      <dgm:prSet presAssocID="{3D09F045-1BEF-4FAD-AE99-54B3356544D9}" presName="sp" presStyleCnt="0"/>
      <dgm:spPr/>
    </dgm:pt>
    <dgm:pt modelId="{E69B0FC3-B78F-4C4C-A681-26CA325AAAF5}" type="pres">
      <dgm:prSet presAssocID="{86D5F567-F04C-43A2-9C45-1CF77981643E}" presName="arrowAndChildren" presStyleCnt="0"/>
      <dgm:spPr/>
    </dgm:pt>
    <dgm:pt modelId="{3E7D8199-AA1B-4ACA-853E-9A77113A933E}" type="pres">
      <dgm:prSet presAssocID="{86D5F567-F04C-43A2-9C45-1CF77981643E}" presName="parentTextArrow" presStyleLbl="node1" presStyleIdx="2" presStyleCnt="3"/>
      <dgm:spPr/>
    </dgm:pt>
  </dgm:ptLst>
  <dgm:cxnLst>
    <dgm:cxn modelId="{DB2F5B10-8D85-4487-AC00-95B2C8C3E769}" srcId="{0491F8D0-00C6-4971-9354-963B33335DB7}" destId="{610AB7C2-DCB1-478D-B97C-B750250528CD}" srcOrd="1" destOrd="0" parTransId="{3618C51F-5DF8-4A39-B42C-CD4CDEB7AD8B}" sibTransId="{0AABC889-34FD-4E32-A9BA-E8873487C1A1}"/>
    <dgm:cxn modelId="{7911861F-F97F-4645-8F37-8EC97DEED137}" type="presOf" srcId="{86D5F567-F04C-43A2-9C45-1CF77981643E}" destId="{3E7D8199-AA1B-4ACA-853E-9A77113A933E}" srcOrd="0" destOrd="0" presId="urn:microsoft.com/office/officeart/2005/8/layout/process4"/>
    <dgm:cxn modelId="{2E128023-BA63-47F4-B088-A9CBD9EC5060}" srcId="{5278C0F5-4174-4AAF-943F-BDD79E9C028F}" destId="{86D5F567-F04C-43A2-9C45-1CF77981643E}" srcOrd="0" destOrd="0" parTransId="{CFCB3A0F-B514-4A49-B837-C3164BC3172C}" sibTransId="{3D09F045-1BEF-4FAD-AE99-54B3356544D9}"/>
    <dgm:cxn modelId="{184DC535-2A59-4318-A14C-F8B5317FAB4A}" type="presOf" srcId="{5E268546-D410-43CE-B338-ED9EF513A6B3}" destId="{61308AFD-904E-4A2D-A6FD-80A36694F0E1}" srcOrd="0" destOrd="0" presId="urn:microsoft.com/office/officeart/2005/8/layout/process4"/>
    <dgm:cxn modelId="{6CDBE43A-BC1C-4920-8AA0-65F8C5E6F8D0}" srcId="{5278C0F5-4174-4AAF-943F-BDD79E9C028F}" destId="{0491F8D0-00C6-4971-9354-963B33335DB7}" srcOrd="1" destOrd="0" parTransId="{2603A909-0E45-4234-A10B-70940DCFC509}" sibTransId="{78B5F193-F8BE-4E6F-BA90-9E502217BAEC}"/>
    <dgm:cxn modelId="{AE972D68-940E-4DCC-B599-E5900AE0D906}" type="presOf" srcId="{5278C0F5-4174-4AAF-943F-BDD79E9C028F}" destId="{D9BCA3EA-E136-4FA6-8E61-B0BBB263F1C4}" srcOrd="0" destOrd="0" presId="urn:microsoft.com/office/officeart/2005/8/layout/process4"/>
    <dgm:cxn modelId="{76A7AF4C-12EA-41C8-B124-B7734C7C73F5}" type="presOf" srcId="{610AB7C2-DCB1-478D-B97C-B750250528CD}" destId="{D0FD2C8D-661B-4BDF-AE58-A81795664FF5}" srcOrd="0" destOrd="0" presId="urn:microsoft.com/office/officeart/2005/8/layout/process4"/>
    <dgm:cxn modelId="{FAE1F46E-9131-4D57-9322-7B8B0314909F}" type="presOf" srcId="{1ABA5B3F-7639-474C-9E4F-9C4C402A35CC}" destId="{216C6A86-D2CB-41BD-92AD-419E6B4E8665}" srcOrd="0" destOrd="0" presId="urn:microsoft.com/office/officeart/2005/8/layout/process4"/>
    <dgm:cxn modelId="{5694A174-FC90-4717-9434-1B98DDF11AE1}" type="presOf" srcId="{6F5580B5-0EB6-4659-A866-80B75520F590}" destId="{30EFF6F9-8819-4E8F-9EB5-D96533DFF480}" srcOrd="0" destOrd="0" presId="urn:microsoft.com/office/officeart/2005/8/layout/process4"/>
    <dgm:cxn modelId="{0C59AB7C-1543-47EA-B831-0C60A7D3288F}" type="presOf" srcId="{0491F8D0-00C6-4971-9354-963B33335DB7}" destId="{900067F8-3785-455F-BD78-D680CA25BEC5}" srcOrd="0" destOrd="0" presId="urn:microsoft.com/office/officeart/2005/8/layout/process4"/>
    <dgm:cxn modelId="{98DF7D98-FA81-42C5-B2A7-0CF8B75EA36B}" type="presOf" srcId="{D5FA94DC-2DDE-481D-A08E-F403EB50B168}" destId="{F66F7D3C-2CE7-425C-84A7-FA53A44E5BDF}" srcOrd="0" destOrd="0" presId="urn:microsoft.com/office/officeart/2005/8/layout/process4"/>
    <dgm:cxn modelId="{4E92E3C2-EFBE-446E-A1CB-EF3770F2F46A}" srcId="{1ABA5B3F-7639-474C-9E4F-9C4C402A35CC}" destId="{5E268546-D410-43CE-B338-ED9EF513A6B3}" srcOrd="1" destOrd="0" parTransId="{8C697339-F238-4ABE-937F-377CFE762EA3}" sibTransId="{E031F7B2-C942-4A59-8F27-33637669D524}"/>
    <dgm:cxn modelId="{147043D9-009B-4272-BC57-BFEF0C498BB4}" type="presOf" srcId="{0491F8D0-00C6-4971-9354-963B33335DB7}" destId="{98716310-1F0C-42F7-95E9-93614857DF0D}" srcOrd="1" destOrd="0" presId="urn:microsoft.com/office/officeart/2005/8/layout/process4"/>
    <dgm:cxn modelId="{5078B1E5-4FE5-4193-8BAB-044267D33CFC}" srcId="{5278C0F5-4174-4AAF-943F-BDD79E9C028F}" destId="{1ABA5B3F-7639-474C-9E4F-9C4C402A35CC}" srcOrd="2" destOrd="0" parTransId="{D8A2109D-A678-4861-AC67-C1877633797F}" sibTransId="{CFB1AEF1-EB00-4CD6-935C-BB2CE36EF2A0}"/>
    <dgm:cxn modelId="{5462EEF0-0519-4D2B-8859-F6619BA43087}" srcId="{1ABA5B3F-7639-474C-9E4F-9C4C402A35CC}" destId="{6F5580B5-0EB6-4659-A866-80B75520F590}" srcOrd="0" destOrd="0" parTransId="{206C613D-4494-4F24-A825-1270B68D9BB6}" sibTransId="{A75D294D-DE9F-46B1-9CF8-AD4F1E5362A0}"/>
    <dgm:cxn modelId="{F903F2F7-D14C-4B9F-BA7A-D913F626F12E}" srcId="{0491F8D0-00C6-4971-9354-963B33335DB7}" destId="{D5FA94DC-2DDE-481D-A08E-F403EB50B168}" srcOrd="0" destOrd="0" parTransId="{02DD875D-D328-4E15-A438-E21FA55087C7}" sibTransId="{482A29A7-F5C1-4082-93D2-5F272B81AE09}"/>
    <dgm:cxn modelId="{82A409FA-9224-47B9-97E3-C1F0BEAEE99E}" type="presOf" srcId="{1ABA5B3F-7639-474C-9E4F-9C4C402A35CC}" destId="{2E1DB534-0CED-4C59-A5B5-B70DA30851EA}" srcOrd="1" destOrd="0" presId="urn:microsoft.com/office/officeart/2005/8/layout/process4"/>
    <dgm:cxn modelId="{FB5E46B7-0EB1-4D05-A041-C93B03D1EDE3}" type="presParOf" srcId="{D9BCA3EA-E136-4FA6-8E61-B0BBB263F1C4}" destId="{5F990DB9-CADC-4E9C-A77B-03C81A3F8AB2}" srcOrd="0" destOrd="0" presId="urn:microsoft.com/office/officeart/2005/8/layout/process4"/>
    <dgm:cxn modelId="{425C61E9-ABB5-43F7-B280-D3452B73DA06}" type="presParOf" srcId="{5F990DB9-CADC-4E9C-A77B-03C81A3F8AB2}" destId="{216C6A86-D2CB-41BD-92AD-419E6B4E8665}" srcOrd="0" destOrd="0" presId="urn:microsoft.com/office/officeart/2005/8/layout/process4"/>
    <dgm:cxn modelId="{1A2732B6-794D-4FD3-BC91-641E5564DB05}" type="presParOf" srcId="{5F990DB9-CADC-4E9C-A77B-03C81A3F8AB2}" destId="{2E1DB534-0CED-4C59-A5B5-B70DA30851EA}" srcOrd="1" destOrd="0" presId="urn:microsoft.com/office/officeart/2005/8/layout/process4"/>
    <dgm:cxn modelId="{2172FD3D-0E97-4CAD-99EC-7F7DD8DF2D27}" type="presParOf" srcId="{5F990DB9-CADC-4E9C-A77B-03C81A3F8AB2}" destId="{11C7E6A5-8B59-456A-A079-4B0D20A601CC}" srcOrd="2" destOrd="0" presId="urn:microsoft.com/office/officeart/2005/8/layout/process4"/>
    <dgm:cxn modelId="{D3B8005B-F9AB-4F23-9981-476B6A17426B}" type="presParOf" srcId="{11C7E6A5-8B59-456A-A079-4B0D20A601CC}" destId="{30EFF6F9-8819-4E8F-9EB5-D96533DFF480}" srcOrd="0" destOrd="0" presId="urn:microsoft.com/office/officeart/2005/8/layout/process4"/>
    <dgm:cxn modelId="{DA6F8F51-7892-4CCF-95F8-F7D1209538C7}" type="presParOf" srcId="{11C7E6A5-8B59-456A-A079-4B0D20A601CC}" destId="{61308AFD-904E-4A2D-A6FD-80A36694F0E1}" srcOrd="1" destOrd="0" presId="urn:microsoft.com/office/officeart/2005/8/layout/process4"/>
    <dgm:cxn modelId="{A1C905E9-F30F-4FBA-B9D7-2BA5E1DEB9DB}" type="presParOf" srcId="{D9BCA3EA-E136-4FA6-8E61-B0BBB263F1C4}" destId="{FFA254A9-7AD8-4F90-8B97-D2CAC8B01BA4}" srcOrd="1" destOrd="0" presId="urn:microsoft.com/office/officeart/2005/8/layout/process4"/>
    <dgm:cxn modelId="{A11F1363-A6AD-4978-81DA-D11EE9B7D143}" type="presParOf" srcId="{D9BCA3EA-E136-4FA6-8E61-B0BBB263F1C4}" destId="{52FE75C5-107D-46C7-B63B-CF6070764F51}" srcOrd="2" destOrd="0" presId="urn:microsoft.com/office/officeart/2005/8/layout/process4"/>
    <dgm:cxn modelId="{5086FED5-0C47-44A8-A30F-51D48F08CD80}" type="presParOf" srcId="{52FE75C5-107D-46C7-B63B-CF6070764F51}" destId="{900067F8-3785-455F-BD78-D680CA25BEC5}" srcOrd="0" destOrd="0" presId="urn:microsoft.com/office/officeart/2005/8/layout/process4"/>
    <dgm:cxn modelId="{231588DB-A0ED-4A4F-BC80-C72521C5D883}" type="presParOf" srcId="{52FE75C5-107D-46C7-B63B-CF6070764F51}" destId="{98716310-1F0C-42F7-95E9-93614857DF0D}" srcOrd="1" destOrd="0" presId="urn:microsoft.com/office/officeart/2005/8/layout/process4"/>
    <dgm:cxn modelId="{AAE4658A-DCDA-454E-893D-715DF07A6909}" type="presParOf" srcId="{52FE75C5-107D-46C7-B63B-CF6070764F51}" destId="{C452B0EA-65F0-42BC-A2CA-CBF5F3428E56}" srcOrd="2" destOrd="0" presId="urn:microsoft.com/office/officeart/2005/8/layout/process4"/>
    <dgm:cxn modelId="{FE585149-9FD3-48F3-909B-5A48D8A02AB5}" type="presParOf" srcId="{C452B0EA-65F0-42BC-A2CA-CBF5F3428E56}" destId="{F66F7D3C-2CE7-425C-84A7-FA53A44E5BDF}" srcOrd="0" destOrd="0" presId="urn:microsoft.com/office/officeart/2005/8/layout/process4"/>
    <dgm:cxn modelId="{74E14CF5-2E68-4F90-9FF2-615A9B5E4188}" type="presParOf" srcId="{C452B0EA-65F0-42BC-A2CA-CBF5F3428E56}" destId="{D0FD2C8D-661B-4BDF-AE58-A81795664FF5}" srcOrd="1" destOrd="0" presId="urn:microsoft.com/office/officeart/2005/8/layout/process4"/>
    <dgm:cxn modelId="{F1CB6E70-4E83-45B9-8EC8-415D2E4C4FA1}" type="presParOf" srcId="{D9BCA3EA-E136-4FA6-8E61-B0BBB263F1C4}" destId="{850FA40E-BEB0-442F-A7A1-0A64BDDF4724}" srcOrd="3" destOrd="0" presId="urn:microsoft.com/office/officeart/2005/8/layout/process4"/>
    <dgm:cxn modelId="{EAA7D720-7E7B-46C6-950C-5225487E5E82}" type="presParOf" srcId="{D9BCA3EA-E136-4FA6-8E61-B0BBB263F1C4}" destId="{E69B0FC3-B78F-4C4C-A681-26CA325AAAF5}" srcOrd="4" destOrd="0" presId="urn:microsoft.com/office/officeart/2005/8/layout/process4"/>
    <dgm:cxn modelId="{F70986B2-F9E3-4B0A-81F9-91EFCBFDA150}" type="presParOf" srcId="{E69B0FC3-B78F-4C4C-A681-26CA325AAAF5}" destId="{3E7D8199-AA1B-4ACA-853E-9A77113A933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FABBDE-BE41-46EA-8664-4AD02EEC18DA}" type="doc">
      <dgm:prSet loTypeId="urn:microsoft.com/office/officeart/2005/8/layout/default" loCatId="list" qsTypeId="urn:microsoft.com/office/officeart/2005/8/quickstyle/simple5" qsCatId="simple" csTypeId="urn:microsoft.com/office/officeart/2005/8/colors/accent1_2" csCatId="accent1"/>
      <dgm:spPr/>
      <dgm:t>
        <a:bodyPr/>
        <a:lstStyle/>
        <a:p>
          <a:endParaRPr lang="en-US"/>
        </a:p>
      </dgm:t>
    </dgm:pt>
    <dgm:pt modelId="{2E9709E1-02AD-43BB-839E-426901861374}">
      <dgm:prSet/>
      <dgm:spPr/>
      <dgm:t>
        <a:bodyPr/>
        <a:lstStyle/>
        <a:p>
          <a:r>
            <a:rPr lang="en-US"/>
            <a:t>Virus: </a:t>
          </a:r>
          <a:r>
            <a:rPr lang="en-US" i="1"/>
            <a:t>attaches itself to a program</a:t>
          </a:r>
          <a:endParaRPr lang="en-US"/>
        </a:p>
      </dgm:t>
    </dgm:pt>
    <dgm:pt modelId="{B13EC343-0915-497C-834E-B322E06ADA14}" type="parTrans" cxnId="{9C233A1A-F24D-40C3-9F34-8D27207E6AEC}">
      <dgm:prSet/>
      <dgm:spPr/>
      <dgm:t>
        <a:bodyPr/>
        <a:lstStyle/>
        <a:p>
          <a:endParaRPr lang="en-US"/>
        </a:p>
      </dgm:t>
    </dgm:pt>
    <dgm:pt modelId="{0E9E23D6-C83B-4265-A382-191498442EE2}" type="sibTrans" cxnId="{9C233A1A-F24D-40C3-9F34-8D27207E6AEC}">
      <dgm:prSet/>
      <dgm:spPr/>
      <dgm:t>
        <a:bodyPr/>
        <a:lstStyle/>
        <a:p>
          <a:endParaRPr lang="en-US"/>
        </a:p>
      </dgm:t>
    </dgm:pt>
    <dgm:pt modelId="{20405519-F0D0-4582-B2AE-8E06EDB62322}">
      <dgm:prSet/>
      <dgm:spPr/>
      <dgm:t>
        <a:bodyPr/>
        <a:lstStyle/>
        <a:p>
          <a:r>
            <a:rPr lang="en-US"/>
            <a:t>Worm: </a:t>
          </a:r>
          <a:r>
            <a:rPr lang="en-US" i="1"/>
            <a:t>propagates copies of itself to other computers</a:t>
          </a:r>
          <a:endParaRPr lang="en-US"/>
        </a:p>
      </dgm:t>
    </dgm:pt>
    <dgm:pt modelId="{582FD9D2-1381-46C7-B28A-8B5D9C132F5C}" type="parTrans" cxnId="{20DA5A8F-FC1A-4AA4-8472-38F17658F2B0}">
      <dgm:prSet/>
      <dgm:spPr/>
      <dgm:t>
        <a:bodyPr/>
        <a:lstStyle/>
        <a:p>
          <a:endParaRPr lang="en-US"/>
        </a:p>
      </dgm:t>
    </dgm:pt>
    <dgm:pt modelId="{BA3BC5CD-094C-49BB-9A88-BB9C0F2CBF02}" type="sibTrans" cxnId="{20DA5A8F-FC1A-4AA4-8472-38F17658F2B0}">
      <dgm:prSet/>
      <dgm:spPr/>
      <dgm:t>
        <a:bodyPr/>
        <a:lstStyle/>
        <a:p>
          <a:endParaRPr lang="en-US"/>
        </a:p>
      </dgm:t>
    </dgm:pt>
    <dgm:pt modelId="{0A9B8912-CCB1-4BC9-90F9-653FCE23679A}">
      <dgm:prSet/>
      <dgm:spPr/>
      <dgm:t>
        <a:bodyPr/>
        <a:lstStyle/>
        <a:p>
          <a:r>
            <a:rPr lang="en-US"/>
            <a:t>Logic bomb: </a:t>
          </a:r>
          <a:r>
            <a:rPr lang="en-US" i="1"/>
            <a:t>“explodes” when a condition occurs</a:t>
          </a:r>
          <a:endParaRPr lang="en-US"/>
        </a:p>
      </dgm:t>
    </dgm:pt>
    <dgm:pt modelId="{F7AD929C-828B-48DE-B49D-798C5B15F7CC}" type="parTrans" cxnId="{EC472436-D2BF-404F-B6ED-4E8345101381}">
      <dgm:prSet/>
      <dgm:spPr/>
      <dgm:t>
        <a:bodyPr/>
        <a:lstStyle/>
        <a:p>
          <a:endParaRPr lang="en-US"/>
        </a:p>
      </dgm:t>
    </dgm:pt>
    <dgm:pt modelId="{59C39848-6A9B-45BF-B162-0AFF3C5853A3}" type="sibTrans" cxnId="{EC472436-D2BF-404F-B6ED-4E8345101381}">
      <dgm:prSet/>
      <dgm:spPr/>
      <dgm:t>
        <a:bodyPr/>
        <a:lstStyle/>
        <a:p>
          <a:endParaRPr lang="en-US"/>
        </a:p>
      </dgm:t>
    </dgm:pt>
    <dgm:pt modelId="{57F53D27-ADF5-43A9-9AA9-E82A1385B19D}">
      <dgm:prSet/>
      <dgm:spPr/>
      <dgm:t>
        <a:bodyPr/>
        <a:lstStyle/>
        <a:p>
          <a:r>
            <a:rPr lang="en-US"/>
            <a:t>Trojan horse: </a:t>
          </a:r>
          <a:r>
            <a:rPr lang="en-US" i="1"/>
            <a:t>fakes/contains additional functionality</a:t>
          </a:r>
          <a:endParaRPr lang="en-US"/>
        </a:p>
      </dgm:t>
    </dgm:pt>
    <dgm:pt modelId="{91D8B66C-3C44-4679-B1E9-509153FF3F6C}" type="parTrans" cxnId="{209C1D28-B3C0-4C85-B364-89E7424DAE00}">
      <dgm:prSet/>
      <dgm:spPr/>
      <dgm:t>
        <a:bodyPr/>
        <a:lstStyle/>
        <a:p>
          <a:endParaRPr lang="en-US"/>
        </a:p>
      </dgm:t>
    </dgm:pt>
    <dgm:pt modelId="{BD7B5A66-18CB-4325-98D5-989EE1190A60}" type="sibTrans" cxnId="{209C1D28-B3C0-4C85-B364-89E7424DAE00}">
      <dgm:prSet/>
      <dgm:spPr/>
      <dgm:t>
        <a:bodyPr/>
        <a:lstStyle/>
        <a:p>
          <a:endParaRPr lang="en-US"/>
        </a:p>
      </dgm:t>
    </dgm:pt>
    <dgm:pt modelId="{A3EA7F9B-D784-4262-9F8F-9C81B176F6CA}">
      <dgm:prSet/>
      <dgm:spPr/>
      <dgm:t>
        <a:bodyPr/>
        <a:lstStyle/>
        <a:p>
          <a:r>
            <a:rPr lang="en-US"/>
            <a:t>Backdoor (trapdoor): </a:t>
          </a:r>
          <a:r>
            <a:rPr lang="en-US" i="1"/>
            <a:t>allows unauthorized access to functionality</a:t>
          </a:r>
          <a:endParaRPr lang="en-US"/>
        </a:p>
      </dgm:t>
    </dgm:pt>
    <dgm:pt modelId="{08B455B7-87D0-443B-AC90-D1C8507F840B}" type="parTrans" cxnId="{B2B80840-7916-4076-8363-892206126BF5}">
      <dgm:prSet/>
      <dgm:spPr/>
      <dgm:t>
        <a:bodyPr/>
        <a:lstStyle/>
        <a:p>
          <a:endParaRPr lang="en-US"/>
        </a:p>
      </dgm:t>
    </dgm:pt>
    <dgm:pt modelId="{BBD72A46-3BC4-4407-BF9D-37A16C53A4EC}" type="sibTrans" cxnId="{B2B80840-7916-4076-8363-892206126BF5}">
      <dgm:prSet/>
      <dgm:spPr/>
      <dgm:t>
        <a:bodyPr/>
        <a:lstStyle/>
        <a:p>
          <a:endParaRPr lang="en-US"/>
        </a:p>
      </dgm:t>
    </dgm:pt>
    <dgm:pt modelId="{2BA853B9-B6DC-4FE8-8821-E5BFB24BC86C}">
      <dgm:prSet/>
      <dgm:spPr/>
      <dgm:t>
        <a:bodyPr/>
        <a:lstStyle/>
        <a:p>
          <a:r>
            <a:rPr lang="en-US"/>
            <a:t>Mobile code: </a:t>
          </a:r>
          <a:r>
            <a:rPr lang="en-US" i="1"/>
            <a:t>moves unchanged to heterogeneous platforms</a:t>
          </a:r>
          <a:endParaRPr lang="en-US"/>
        </a:p>
      </dgm:t>
    </dgm:pt>
    <dgm:pt modelId="{BAAF1380-219F-474F-88E0-4B0C8E324E31}" type="parTrans" cxnId="{35FAE159-1E65-463B-BEF0-92C176B7D8E3}">
      <dgm:prSet/>
      <dgm:spPr/>
      <dgm:t>
        <a:bodyPr/>
        <a:lstStyle/>
        <a:p>
          <a:endParaRPr lang="en-US"/>
        </a:p>
      </dgm:t>
    </dgm:pt>
    <dgm:pt modelId="{E7C12FA9-37E1-45BA-80A2-084CA8691EDA}" type="sibTrans" cxnId="{35FAE159-1E65-463B-BEF0-92C176B7D8E3}">
      <dgm:prSet/>
      <dgm:spPr/>
      <dgm:t>
        <a:bodyPr/>
        <a:lstStyle/>
        <a:p>
          <a:endParaRPr lang="en-US"/>
        </a:p>
      </dgm:t>
    </dgm:pt>
    <dgm:pt modelId="{E4E9FF13-2641-4E3A-9DBC-3F33C0731170}">
      <dgm:prSet/>
      <dgm:spPr/>
      <dgm:t>
        <a:bodyPr/>
        <a:lstStyle/>
        <a:p>
          <a:r>
            <a:rPr lang="en-US"/>
            <a:t>Auto-rooter Kit (virus generator): </a:t>
          </a:r>
          <a:r>
            <a:rPr lang="en-US" i="1"/>
            <a:t>malicious code (virus) generators</a:t>
          </a:r>
          <a:endParaRPr lang="en-US"/>
        </a:p>
      </dgm:t>
    </dgm:pt>
    <dgm:pt modelId="{FE23D48B-03D7-4770-9372-09425594E1E6}" type="parTrans" cxnId="{79AC489F-9FF6-4601-88FD-9B2421C91CC5}">
      <dgm:prSet/>
      <dgm:spPr/>
      <dgm:t>
        <a:bodyPr/>
        <a:lstStyle/>
        <a:p>
          <a:endParaRPr lang="en-US"/>
        </a:p>
      </dgm:t>
    </dgm:pt>
    <dgm:pt modelId="{65AB5F65-86C0-48E0-BC24-17AC0D7F3064}" type="sibTrans" cxnId="{79AC489F-9FF6-4601-88FD-9B2421C91CC5}">
      <dgm:prSet/>
      <dgm:spPr/>
      <dgm:t>
        <a:bodyPr/>
        <a:lstStyle/>
        <a:p>
          <a:endParaRPr lang="en-US"/>
        </a:p>
      </dgm:t>
    </dgm:pt>
    <dgm:pt modelId="{BC0A0F74-A781-4FF8-A19F-3512E4C94FEC}">
      <dgm:prSet/>
      <dgm:spPr/>
      <dgm:t>
        <a:bodyPr/>
        <a:lstStyle/>
        <a:p>
          <a:r>
            <a:rPr lang="en-US"/>
            <a:t>Spammer and flooder programs: </a:t>
          </a:r>
          <a:r>
            <a:rPr lang="en-US" i="1"/>
            <a:t>large volume of unwanted “pkts”</a:t>
          </a:r>
          <a:endParaRPr lang="en-US"/>
        </a:p>
      </dgm:t>
    </dgm:pt>
    <dgm:pt modelId="{B1F96523-E060-41A8-BB0B-6B9D9D93EB34}" type="parTrans" cxnId="{98326134-ECC7-4A3E-9E60-1116863DD60A}">
      <dgm:prSet/>
      <dgm:spPr/>
      <dgm:t>
        <a:bodyPr/>
        <a:lstStyle/>
        <a:p>
          <a:endParaRPr lang="en-US"/>
        </a:p>
      </dgm:t>
    </dgm:pt>
    <dgm:pt modelId="{4136E013-9B43-49B1-BB19-6C88F8394D24}" type="sibTrans" cxnId="{98326134-ECC7-4A3E-9E60-1116863DD60A}">
      <dgm:prSet/>
      <dgm:spPr/>
      <dgm:t>
        <a:bodyPr/>
        <a:lstStyle/>
        <a:p>
          <a:endParaRPr lang="en-US"/>
        </a:p>
      </dgm:t>
    </dgm:pt>
    <dgm:pt modelId="{3AACCE25-F099-469E-8361-D0AC0EFF0763}">
      <dgm:prSet/>
      <dgm:spPr/>
      <dgm:t>
        <a:bodyPr/>
        <a:lstStyle/>
        <a:p>
          <a:r>
            <a:rPr lang="en-US"/>
            <a:t>Keyloggers: </a:t>
          </a:r>
          <a:r>
            <a:rPr lang="en-US" i="1"/>
            <a:t>capture keystrokes</a:t>
          </a:r>
          <a:endParaRPr lang="en-US"/>
        </a:p>
      </dgm:t>
    </dgm:pt>
    <dgm:pt modelId="{3AD80E01-E52E-4FBD-8F68-72CA30B448C5}" type="parTrans" cxnId="{82C895AE-F457-4FF6-8A2F-B4E538982B43}">
      <dgm:prSet/>
      <dgm:spPr/>
      <dgm:t>
        <a:bodyPr/>
        <a:lstStyle/>
        <a:p>
          <a:endParaRPr lang="en-US"/>
        </a:p>
      </dgm:t>
    </dgm:pt>
    <dgm:pt modelId="{A0DE98C7-979E-4395-818B-9A530E3024A9}" type="sibTrans" cxnId="{82C895AE-F457-4FF6-8A2F-B4E538982B43}">
      <dgm:prSet/>
      <dgm:spPr/>
      <dgm:t>
        <a:bodyPr/>
        <a:lstStyle/>
        <a:p>
          <a:endParaRPr lang="en-US"/>
        </a:p>
      </dgm:t>
    </dgm:pt>
    <dgm:pt modelId="{6F571921-AEF4-419C-B4B1-E5DA9FDDBABC}">
      <dgm:prSet/>
      <dgm:spPr/>
      <dgm:t>
        <a:bodyPr/>
        <a:lstStyle/>
        <a:p>
          <a:r>
            <a:rPr lang="en-US"/>
            <a:t>Rootkit: </a:t>
          </a:r>
          <a:r>
            <a:rPr lang="en-US" i="1"/>
            <a:t>sophisticated hacker tools to gain root-level access</a:t>
          </a:r>
          <a:endParaRPr lang="en-US"/>
        </a:p>
      </dgm:t>
    </dgm:pt>
    <dgm:pt modelId="{5650D4D3-EDFE-4095-BD81-5F7088B0DD54}" type="parTrans" cxnId="{20B38F37-02F3-42EA-9761-71136F5B3255}">
      <dgm:prSet/>
      <dgm:spPr/>
      <dgm:t>
        <a:bodyPr/>
        <a:lstStyle/>
        <a:p>
          <a:endParaRPr lang="en-US"/>
        </a:p>
      </dgm:t>
    </dgm:pt>
    <dgm:pt modelId="{D405CDEA-945D-4639-A470-06EC205DF9BF}" type="sibTrans" cxnId="{20B38F37-02F3-42EA-9761-71136F5B3255}">
      <dgm:prSet/>
      <dgm:spPr/>
      <dgm:t>
        <a:bodyPr/>
        <a:lstStyle/>
        <a:p>
          <a:endParaRPr lang="en-US"/>
        </a:p>
      </dgm:t>
    </dgm:pt>
    <dgm:pt modelId="{0A861601-1B70-4B4F-B35D-3F2FB81263C4}">
      <dgm:prSet/>
      <dgm:spPr/>
      <dgm:t>
        <a:bodyPr/>
        <a:lstStyle/>
        <a:p>
          <a:r>
            <a:rPr lang="en-US"/>
            <a:t>Zombie: </a:t>
          </a:r>
          <a:r>
            <a:rPr lang="en-US" i="1"/>
            <a:t>software on infected computers that launch attack on others (aka bot)</a:t>
          </a:r>
          <a:endParaRPr lang="en-US"/>
        </a:p>
      </dgm:t>
    </dgm:pt>
    <dgm:pt modelId="{A2F92A59-CD10-4291-BF23-AFD2DE56610F}" type="parTrans" cxnId="{9FD351B9-8011-4ED4-90EF-A3C223925BBD}">
      <dgm:prSet/>
      <dgm:spPr/>
      <dgm:t>
        <a:bodyPr/>
        <a:lstStyle/>
        <a:p>
          <a:endParaRPr lang="en-US"/>
        </a:p>
      </dgm:t>
    </dgm:pt>
    <dgm:pt modelId="{C599D7DB-8ED8-4A69-9B35-4E7EAB8121CD}" type="sibTrans" cxnId="{9FD351B9-8011-4ED4-90EF-A3C223925BBD}">
      <dgm:prSet/>
      <dgm:spPr/>
      <dgm:t>
        <a:bodyPr/>
        <a:lstStyle/>
        <a:p>
          <a:endParaRPr lang="en-US"/>
        </a:p>
      </dgm:t>
    </dgm:pt>
    <dgm:pt modelId="{C5DBB5D0-60FB-4469-96C3-5BC2889B9441}" type="pres">
      <dgm:prSet presAssocID="{93FABBDE-BE41-46EA-8664-4AD02EEC18DA}" presName="diagram" presStyleCnt="0">
        <dgm:presLayoutVars>
          <dgm:dir/>
          <dgm:resizeHandles val="exact"/>
        </dgm:presLayoutVars>
      </dgm:prSet>
      <dgm:spPr/>
    </dgm:pt>
    <dgm:pt modelId="{61A2D923-328F-4421-A543-90796A279371}" type="pres">
      <dgm:prSet presAssocID="{2E9709E1-02AD-43BB-839E-426901861374}" presName="node" presStyleLbl="node1" presStyleIdx="0" presStyleCnt="11">
        <dgm:presLayoutVars>
          <dgm:bulletEnabled val="1"/>
        </dgm:presLayoutVars>
      </dgm:prSet>
      <dgm:spPr/>
    </dgm:pt>
    <dgm:pt modelId="{9C48EA75-2BD4-4E07-86AA-31001F3D9F72}" type="pres">
      <dgm:prSet presAssocID="{0E9E23D6-C83B-4265-A382-191498442EE2}" presName="sibTrans" presStyleCnt="0"/>
      <dgm:spPr/>
    </dgm:pt>
    <dgm:pt modelId="{BFEE3803-84F7-478F-AA1A-5DD0A2E58857}" type="pres">
      <dgm:prSet presAssocID="{20405519-F0D0-4582-B2AE-8E06EDB62322}" presName="node" presStyleLbl="node1" presStyleIdx="1" presStyleCnt="11">
        <dgm:presLayoutVars>
          <dgm:bulletEnabled val="1"/>
        </dgm:presLayoutVars>
      </dgm:prSet>
      <dgm:spPr/>
    </dgm:pt>
    <dgm:pt modelId="{0DC73E78-D717-48DF-8A1D-13933AFDE80E}" type="pres">
      <dgm:prSet presAssocID="{BA3BC5CD-094C-49BB-9A88-BB9C0F2CBF02}" presName="sibTrans" presStyleCnt="0"/>
      <dgm:spPr/>
    </dgm:pt>
    <dgm:pt modelId="{398124AF-B42E-4EB2-B511-2755F9276BC5}" type="pres">
      <dgm:prSet presAssocID="{0A9B8912-CCB1-4BC9-90F9-653FCE23679A}" presName="node" presStyleLbl="node1" presStyleIdx="2" presStyleCnt="11">
        <dgm:presLayoutVars>
          <dgm:bulletEnabled val="1"/>
        </dgm:presLayoutVars>
      </dgm:prSet>
      <dgm:spPr/>
    </dgm:pt>
    <dgm:pt modelId="{D61CB86C-E2F7-419E-BB52-89D5A7A77141}" type="pres">
      <dgm:prSet presAssocID="{59C39848-6A9B-45BF-B162-0AFF3C5853A3}" presName="sibTrans" presStyleCnt="0"/>
      <dgm:spPr/>
    </dgm:pt>
    <dgm:pt modelId="{52109E8A-EC9B-4B4F-8FF6-B72FB8FB361F}" type="pres">
      <dgm:prSet presAssocID="{57F53D27-ADF5-43A9-9AA9-E82A1385B19D}" presName="node" presStyleLbl="node1" presStyleIdx="3" presStyleCnt="11">
        <dgm:presLayoutVars>
          <dgm:bulletEnabled val="1"/>
        </dgm:presLayoutVars>
      </dgm:prSet>
      <dgm:spPr/>
    </dgm:pt>
    <dgm:pt modelId="{5F4868B7-9A78-4DA6-B018-4A206B8E9252}" type="pres">
      <dgm:prSet presAssocID="{BD7B5A66-18CB-4325-98D5-989EE1190A60}" presName="sibTrans" presStyleCnt="0"/>
      <dgm:spPr/>
    </dgm:pt>
    <dgm:pt modelId="{5ED47931-BDD2-44EF-A30E-FBDCD2A465C4}" type="pres">
      <dgm:prSet presAssocID="{A3EA7F9B-D784-4262-9F8F-9C81B176F6CA}" presName="node" presStyleLbl="node1" presStyleIdx="4" presStyleCnt="11">
        <dgm:presLayoutVars>
          <dgm:bulletEnabled val="1"/>
        </dgm:presLayoutVars>
      </dgm:prSet>
      <dgm:spPr/>
    </dgm:pt>
    <dgm:pt modelId="{00F9979A-CF43-4BC1-B496-B83C7E35BD12}" type="pres">
      <dgm:prSet presAssocID="{BBD72A46-3BC4-4407-BF9D-37A16C53A4EC}" presName="sibTrans" presStyleCnt="0"/>
      <dgm:spPr/>
    </dgm:pt>
    <dgm:pt modelId="{672A346E-E9BA-4FA5-ABE9-B3178C31F4ED}" type="pres">
      <dgm:prSet presAssocID="{2BA853B9-B6DC-4FE8-8821-E5BFB24BC86C}" presName="node" presStyleLbl="node1" presStyleIdx="5" presStyleCnt="11">
        <dgm:presLayoutVars>
          <dgm:bulletEnabled val="1"/>
        </dgm:presLayoutVars>
      </dgm:prSet>
      <dgm:spPr/>
    </dgm:pt>
    <dgm:pt modelId="{482FE9AE-C40E-4748-B7A1-5367B90A26E5}" type="pres">
      <dgm:prSet presAssocID="{E7C12FA9-37E1-45BA-80A2-084CA8691EDA}" presName="sibTrans" presStyleCnt="0"/>
      <dgm:spPr/>
    </dgm:pt>
    <dgm:pt modelId="{B3122FF8-0F35-4DA1-98FA-B25E49845D2C}" type="pres">
      <dgm:prSet presAssocID="{E4E9FF13-2641-4E3A-9DBC-3F33C0731170}" presName="node" presStyleLbl="node1" presStyleIdx="6" presStyleCnt="11">
        <dgm:presLayoutVars>
          <dgm:bulletEnabled val="1"/>
        </dgm:presLayoutVars>
      </dgm:prSet>
      <dgm:spPr/>
    </dgm:pt>
    <dgm:pt modelId="{BAF1D84B-AB88-48A3-807C-6C59B1D5F7E1}" type="pres">
      <dgm:prSet presAssocID="{65AB5F65-86C0-48E0-BC24-17AC0D7F3064}" presName="sibTrans" presStyleCnt="0"/>
      <dgm:spPr/>
    </dgm:pt>
    <dgm:pt modelId="{37F15643-10EB-47A2-85B6-56BEBCC7D2B8}" type="pres">
      <dgm:prSet presAssocID="{BC0A0F74-A781-4FF8-A19F-3512E4C94FEC}" presName="node" presStyleLbl="node1" presStyleIdx="7" presStyleCnt="11">
        <dgm:presLayoutVars>
          <dgm:bulletEnabled val="1"/>
        </dgm:presLayoutVars>
      </dgm:prSet>
      <dgm:spPr/>
    </dgm:pt>
    <dgm:pt modelId="{B00462BB-4C0A-49F5-8300-A8CE9DB9084A}" type="pres">
      <dgm:prSet presAssocID="{4136E013-9B43-49B1-BB19-6C88F8394D24}" presName="sibTrans" presStyleCnt="0"/>
      <dgm:spPr/>
    </dgm:pt>
    <dgm:pt modelId="{43F2E271-04F7-4890-8D53-6EE9ADBA5EAC}" type="pres">
      <dgm:prSet presAssocID="{3AACCE25-F099-469E-8361-D0AC0EFF0763}" presName="node" presStyleLbl="node1" presStyleIdx="8" presStyleCnt="11">
        <dgm:presLayoutVars>
          <dgm:bulletEnabled val="1"/>
        </dgm:presLayoutVars>
      </dgm:prSet>
      <dgm:spPr/>
    </dgm:pt>
    <dgm:pt modelId="{E6539147-3427-498E-825A-257CC6ED6797}" type="pres">
      <dgm:prSet presAssocID="{A0DE98C7-979E-4395-818B-9A530E3024A9}" presName="sibTrans" presStyleCnt="0"/>
      <dgm:spPr/>
    </dgm:pt>
    <dgm:pt modelId="{F6ABBAE7-9138-4041-8309-E1AC6B0C72F9}" type="pres">
      <dgm:prSet presAssocID="{6F571921-AEF4-419C-B4B1-E5DA9FDDBABC}" presName="node" presStyleLbl="node1" presStyleIdx="9" presStyleCnt="11">
        <dgm:presLayoutVars>
          <dgm:bulletEnabled val="1"/>
        </dgm:presLayoutVars>
      </dgm:prSet>
      <dgm:spPr/>
    </dgm:pt>
    <dgm:pt modelId="{F234B0F5-64A9-4CCB-99AA-706005694507}" type="pres">
      <dgm:prSet presAssocID="{D405CDEA-945D-4639-A470-06EC205DF9BF}" presName="sibTrans" presStyleCnt="0"/>
      <dgm:spPr/>
    </dgm:pt>
    <dgm:pt modelId="{8DC0B42B-5E32-4D9A-A203-EF79FE84C22B}" type="pres">
      <dgm:prSet presAssocID="{0A861601-1B70-4B4F-B35D-3F2FB81263C4}" presName="node" presStyleLbl="node1" presStyleIdx="10" presStyleCnt="11">
        <dgm:presLayoutVars>
          <dgm:bulletEnabled val="1"/>
        </dgm:presLayoutVars>
      </dgm:prSet>
      <dgm:spPr/>
    </dgm:pt>
  </dgm:ptLst>
  <dgm:cxnLst>
    <dgm:cxn modelId="{EEFEA10B-387B-4E5B-80C1-480229810014}" type="presOf" srcId="{2BA853B9-B6DC-4FE8-8821-E5BFB24BC86C}" destId="{672A346E-E9BA-4FA5-ABE9-B3178C31F4ED}" srcOrd="0" destOrd="0" presId="urn:microsoft.com/office/officeart/2005/8/layout/default"/>
    <dgm:cxn modelId="{AF8F9911-CDC2-41A4-B9DE-D5A675DE506B}" type="presOf" srcId="{2E9709E1-02AD-43BB-839E-426901861374}" destId="{61A2D923-328F-4421-A543-90796A279371}" srcOrd="0" destOrd="0" presId="urn:microsoft.com/office/officeart/2005/8/layout/default"/>
    <dgm:cxn modelId="{9C233A1A-F24D-40C3-9F34-8D27207E6AEC}" srcId="{93FABBDE-BE41-46EA-8664-4AD02EEC18DA}" destId="{2E9709E1-02AD-43BB-839E-426901861374}" srcOrd="0" destOrd="0" parTransId="{B13EC343-0915-497C-834E-B322E06ADA14}" sibTransId="{0E9E23D6-C83B-4265-A382-191498442EE2}"/>
    <dgm:cxn modelId="{1EADBA1B-4BEB-4743-B199-0B0346B3A607}" type="presOf" srcId="{20405519-F0D0-4582-B2AE-8E06EDB62322}" destId="{BFEE3803-84F7-478F-AA1A-5DD0A2E58857}" srcOrd="0" destOrd="0" presId="urn:microsoft.com/office/officeart/2005/8/layout/default"/>
    <dgm:cxn modelId="{209C1D28-B3C0-4C85-B364-89E7424DAE00}" srcId="{93FABBDE-BE41-46EA-8664-4AD02EEC18DA}" destId="{57F53D27-ADF5-43A9-9AA9-E82A1385B19D}" srcOrd="3" destOrd="0" parTransId="{91D8B66C-3C44-4679-B1E9-509153FF3F6C}" sibTransId="{BD7B5A66-18CB-4325-98D5-989EE1190A60}"/>
    <dgm:cxn modelId="{98326134-ECC7-4A3E-9E60-1116863DD60A}" srcId="{93FABBDE-BE41-46EA-8664-4AD02EEC18DA}" destId="{BC0A0F74-A781-4FF8-A19F-3512E4C94FEC}" srcOrd="7" destOrd="0" parTransId="{B1F96523-E060-41A8-BB0B-6B9D9D93EB34}" sibTransId="{4136E013-9B43-49B1-BB19-6C88F8394D24}"/>
    <dgm:cxn modelId="{BF94D834-67E0-4E30-A9CB-40778C0E2B8A}" type="presOf" srcId="{6F571921-AEF4-419C-B4B1-E5DA9FDDBABC}" destId="{F6ABBAE7-9138-4041-8309-E1AC6B0C72F9}" srcOrd="0" destOrd="0" presId="urn:microsoft.com/office/officeart/2005/8/layout/default"/>
    <dgm:cxn modelId="{645CA735-2C94-4F45-BE09-228CAB2431B2}" type="presOf" srcId="{BC0A0F74-A781-4FF8-A19F-3512E4C94FEC}" destId="{37F15643-10EB-47A2-85B6-56BEBCC7D2B8}" srcOrd="0" destOrd="0" presId="urn:microsoft.com/office/officeart/2005/8/layout/default"/>
    <dgm:cxn modelId="{EC472436-D2BF-404F-B6ED-4E8345101381}" srcId="{93FABBDE-BE41-46EA-8664-4AD02EEC18DA}" destId="{0A9B8912-CCB1-4BC9-90F9-653FCE23679A}" srcOrd="2" destOrd="0" parTransId="{F7AD929C-828B-48DE-B49D-798C5B15F7CC}" sibTransId="{59C39848-6A9B-45BF-B162-0AFF3C5853A3}"/>
    <dgm:cxn modelId="{20B38F37-02F3-42EA-9761-71136F5B3255}" srcId="{93FABBDE-BE41-46EA-8664-4AD02EEC18DA}" destId="{6F571921-AEF4-419C-B4B1-E5DA9FDDBABC}" srcOrd="9" destOrd="0" parTransId="{5650D4D3-EDFE-4095-BD81-5F7088B0DD54}" sibTransId="{D405CDEA-945D-4639-A470-06EC205DF9BF}"/>
    <dgm:cxn modelId="{B2B80840-7916-4076-8363-892206126BF5}" srcId="{93FABBDE-BE41-46EA-8664-4AD02EEC18DA}" destId="{A3EA7F9B-D784-4262-9F8F-9C81B176F6CA}" srcOrd="4" destOrd="0" parTransId="{08B455B7-87D0-443B-AC90-D1C8507F840B}" sibTransId="{BBD72A46-3BC4-4407-BF9D-37A16C53A4EC}"/>
    <dgm:cxn modelId="{CE693C68-06FD-4248-8B5B-A5CD9AF0CB65}" type="presOf" srcId="{E4E9FF13-2641-4E3A-9DBC-3F33C0731170}" destId="{B3122FF8-0F35-4DA1-98FA-B25E49845D2C}" srcOrd="0" destOrd="0" presId="urn:microsoft.com/office/officeart/2005/8/layout/default"/>
    <dgm:cxn modelId="{15F11B6A-1C81-45AB-8882-E35779E42B47}" type="presOf" srcId="{0A9B8912-CCB1-4BC9-90F9-653FCE23679A}" destId="{398124AF-B42E-4EB2-B511-2755F9276BC5}" srcOrd="0" destOrd="0" presId="urn:microsoft.com/office/officeart/2005/8/layout/default"/>
    <dgm:cxn modelId="{3F1BBC51-0DFE-422C-ADD1-32C0D05993FD}" type="presOf" srcId="{57F53D27-ADF5-43A9-9AA9-E82A1385B19D}" destId="{52109E8A-EC9B-4B4F-8FF6-B72FB8FB361F}" srcOrd="0" destOrd="0" presId="urn:microsoft.com/office/officeart/2005/8/layout/default"/>
    <dgm:cxn modelId="{35FAE159-1E65-463B-BEF0-92C176B7D8E3}" srcId="{93FABBDE-BE41-46EA-8664-4AD02EEC18DA}" destId="{2BA853B9-B6DC-4FE8-8821-E5BFB24BC86C}" srcOrd="5" destOrd="0" parTransId="{BAAF1380-219F-474F-88E0-4B0C8E324E31}" sibTransId="{E7C12FA9-37E1-45BA-80A2-084CA8691EDA}"/>
    <dgm:cxn modelId="{52B36B8F-21DE-4FA8-9694-45CD2B7AA10B}" type="presOf" srcId="{0A861601-1B70-4B4F-B35D-3F2FB81263C4}" destId="{8DC0B42B-5E32-4D9A-A203-EF79FE84C22B}" srcOrd="0" destOrd="0" presId="urn:microsoft.com/office/officeart/2005/8/layout/default"/>
    <dgm:cxn modelId="{20DA5A8F-FC1A-4AA4-8472-38F17658F2B0}" srcId="{93FABBDE-BE41-46EA-8664-4AD02EEC18DA}" destId="{20405519-F0D0-4582-B2AE-8E06EDB62322}" srcOrd="1" destOrd="0" parTransId="{582FD9D2-1381-46C7-B28A-8B5D9C132F5C}" sibTransId="{BA3BC5CD-094C-49BB-9A88-BB9C0F2CBF02}"/>
    <dgm:cxn modelId="{B9E39C94-178E-4FE3-ACA7-6DDE22C2494C}" type="presOf" srcId="{93FABBDE-BE41-46EA-8664-4AD02EEC18DA}" destId="{C5DBB5D0-60FB-4469-96C3-5BC2889B9441}" srcOrd="0" destOrd="0" presId="urn:microsoft.com/office/officeart/2005/8/layout/default"/>
    <dgm:cxn modelId="{C15CF895-E772-4497-9D79-E20B1FF5DAB7}" type="presOf" srcId="{A3EA7F9B-D784-4262-9F8F-9C81B176F6CA}" destId="{5ED47931-BDD2-44EF-A30E-FBDCD2A465C4}" srcOrd="0" destOrd="0" presId="urn:microsoft.com/office/officeart/2005/8/layout/default"/>
    <dgm:cxn modelId="{79AC489F-9FF6-4601-88FD-9B2421C91CC5}" srcId="{93FABBDE-BE41-46EA-8664-4AD02EEC18DA}" destId="{E4E9FF13-2641-4E3A-9DBC-3F33C0731170}" srcOrd="6" destOrd="0" parTransId="{FE23D48B-03D7-4770-9372-09425594E1E6}" sibTransId="{65AB5F65-86C0-48E0-BC24-17AC0D7F3064}"/>
    <dgm:cxn modelId="{1B59A0A4-89E8-4750-8CAB-576134BF6F23}" type="presOf" srcId="{3AACCE25-F099-469E-8361-D0AC0EFF0763}" destId="{43F2E271-04F7-4890-8D53-6EE9ADBA5EAC}" srcOrd="0" destOrd="0" presId="urn:microsoft.com/office/officeart/2005/8/layout/default"/>
    <dgm:cxn modelId="{82C895AE-F457-4FF6-8A2F-B4E538982B43}" srcId="{93FABBDE-BE41-46EA-8664-4AD02EEC18DA}" destId="{3AACCE25-F099-469E-8361-D0AC0EFF0763}" srcOrd="8" destOrd="0" parTransId="{3AD80E01-E52E-4FBD-8F68-72CA30B448C5}" sibTransId="{A0DE98C7-979E-4395-818B-9A530E3024A9}"/>
    <dgm:cxn modelId="{9FD351B9-8011-4ED4-90EF-A3C223925BBD}" srcId="{93FABBDE-BE41-46EA-8664-4AD02EEC18DA}" destId="{0A861601-1B70-4B4F-B35D-3F2FB81263C4}" srcOrd="10" destOrd="0" parTransId="{A2F92A59-CD10-4291-BF23-AFD2DE56610F}" sibTransId="{C599D7DB-8ED8-4A69-9B35-4E7EAB8121CD}"/>
    <dgm:cxn modelId="{DC71464D-B3CF-4CD0-B91A-85E09557CB2D}" type="presParOf" srcId="{C5DBB5D0-60FB-4469-96C3-5BC2889B9441}" destId="{61A2D923-328F-4421-A543-90796A279371}" srcOrd="0" destOrd="0" presId="urn:microsoft.com/office/officeart/2005/8/layout/default"/>
    <dgm:cxn modelId="{4F70AA80-4EA0-45D4-AD87-BE895709BE8F}" type="presParOf" srcId="{C5DBB5D0-60FB-4469-96C3-5BC2889B9441}" destId="{9C48EA75-2BD4-4E07-86AA-31001F3D9F72}" srcOrd="1" destOrd="0" presId="urn:microsoft.com/office/officeart/2005/8/layout/default"/>
    <dgm:cxn modelId="{C699CA47-FC48-4888-8624-381513C64586}" type="presParOf" srcId="{C5DBB5D0-60FB-4469-96C3-5BC2889B9441}" destId="{BFEE3803-84F7-478F-AA1A-5DD0A2E58857}" srcOrd="2" destOrd="0" presId="urn:microsoft.com/office/officeart/2005/8/layout/default"/>
    <dgm:cxn modelId="{86749B42-BFE4-497C-B9B4-9347A4FBA4EA}" type="presParOf" srcId="{C5DBB5D0-60FB-4469-96C3-5BC2889B9441}" destId="{0DC73E78-D717-48DF-8A1D-13933AFDE80E}" srcOrd="3" destOrd="0" presId="urn:microsoft.com/office/officeart/2005/8/layout/default"/>
    <dgm:cxn modelId="{96F7DF06-A7CF-4A83-B1B8-076DF2B38D28}" type="presParOf" srcId="{C5DBB5D0-60FB-4469-96C3-5BC2889B9441}" destId="{398124AF-B42E-4EB2-B511-2755F9276BC5}" srcOrd="4" destOrd="0" presId="urn:microsoft.com/office/officeart/2005/8/layout/default"/>
    <dgm:cxn modelId="{264AEBA0-1E26-4B85-8270-D6195D1CAB34}" type="presParOf" srcId="{C5DBB5D0-60FB-4469-96C3-5BC2889B9441}" destId="{D61CB86C-E2F7-419E-BB52-89D5A7A77141}" srcOrd="5" destOrd="0" presId="urn:microsoft.com/office/officeart/2005/8/layout/default"/>
    <dgm:cxn modelId="{EE6F9DAA-D821-4DAE-A0FD-2F37EE5A9FB9}" type="presParOf" srcId="{C5DBB5D0-60FB-4469-96C3-5BC2889B9441}" destId="{52109E8A-EC9B-4B4F-8FF6-B72FB8FB361F}" srcOrd="6" destOrd="0" presId="urn:microsoft.com/office/officeart/2005/8/layout/default"/>
    <dgm:cxn modelId="{2272C7E7-E2AC-4440-AFA7-90AAB97975E7}" type="presParOf" srcId="{C5DBB5D0-60FB-4469-96C3-5BC2889B9441}" destId="{5F4868B7-9A78-4DA6-B018-4A206B8E9252}" srcOrd="7" destOrd="0" presId="urn:microsoft.com/office/officeart/2005/8/layout/default"/>
    <dgm:cxn modelId="{A3D8FA0A-3086-4398-AEBA-307ACC2FEE40}" type="presParOf" srcId="{C5DBB5D0-60FB-4469-96C3-5BC2889B9441}" destId="{5ED47931-BDD2-44EF-A30E-FBDCD2A465C4}" srcOrd="8" destOrd="0" presId="urn:microsoft.com/office/officeart/2005/8/layout/default"/>
    <dgm:cxn modelId="{897941B5-6CB2-4337-8B70-9EE43395B1D2}" type="presParOf" srcId="{C5DBB5D0-60FB-4469-96C3-5BC2889B9441}" destId="{00F9979A-CF43-4BC1-B496-B83C7E35BD12}" srcOrd="9" destOrd="0" presId="urn:microsoft.com/office/officeart/2005/8/layout/default"/>
    <dgm:cxn modelId="{3830570E-7E30-4A36-A244-47480918709D}" type="presParOf" srcId="{C5DBB5D0-60FB-4469-96C3-5BC2889B9441}" destId="{672A346E-E9BA-4FA5-ABE9-B3178C31F4ED}" srcOrd="10" destOrd="0" presId="urn:microsoft.com/office/officeart/2005/8/layout/default"/>
    <dgm:cxn modelId="{0B27D18C-A4F4-42A8-BD16-9CB861E245DE}" type="presParOf" srcId="{C5DBB5D0-60FB-4469-96C3-5BC2889B9441}" destId="{482FE9AE-C40E-4748-B7A1-5367B90A26E5}" srcOrd="11" destOrd="0" presId="urn:microsoft.com/office/officeart/2005/8/layout/default"/>
    <dgm:cxn modelId="{3AECEDA0-21C5-4C63-B5A0-833227E13DA7}" type="presParOf" srcId="{C5DBB5D0-60FB-4469-96C3-5BC2889B9441}" destId="{B3122FF8-0F35-4DA1-98FA-B25E49845D2C}" srcOrd="12" destOrd="0" presId="urn:microsoft.com/office/officeart/2005/8/layout/default"/>
    <dgm:cxn modelId="{7AA6A134-BF13-4701-88A0-B652855F908B}" type="presParOf" srcId="{C5DBB5D0-60FB-4469-96C3-5BC2889B9441}" destId="{BAF1D84B-AB88-48A3-807C-6C59B1D5F7E1}" srcOrd="13" destOrd="0" presId="urn:microsoft.com/office/officeart/2005/8/layout/default"/>
    <dgm:cxn modelId="{D2D8D615-A20C-46DD-9A5D-53CC1D043BEB}" type="presParOf" srcId="{C5DBB5D0-60FB-4469-96C3-5BC2889B9441}" destId="{37F15643-10EB-47A2-85B6-56BEBCC7D2B8}" srcOrd="14" destOrd="0" presId="urn:microsoft.com/office/officeart/2005/8/layout/default"/>
    <dgm:cxn modelId="{AD46538D-0865-41BF-9263-EF388879484C}" type="presParOf" srcId="{C5DBB5D0-60FB-4469-96C3-5BC2889B9441}" destId="{B00462BB-4C0A-49F5-8300-A8CE9DB9084A}" srcOrd="15" destOrd="0" presId="urn:microsoft.com/office/officeart/2005/8/layout/default"/>
    <dgm:cxn modelId="{93CB8D57-5174-400E-BBA2-88E6B62B5440}" type="presParOf" srcId="{C5DBB5D0-60FB-4469-96C3-5BC2889B9441}" destId="{43F2E271-04F7-4890-8D53-6EE9ADBA5EAC}" srcOrd="16" destOrd="0" presId="urn:microsoft.com/office/officeart/2005/8/layout/default"/>
    <dgm:cxn modelId="{513328F8-2990-498E-9EBF-500D71430190}" type="presParOf" srcId="{C5DBB5D0-60FB-4469-96C3-5BC2889B9441}" destId="{E6539147-3427-498E-825A-257CC6ED6797}" srcOrd="17" destOrd="0" presId="urn:microsoft.com/office/officeart/2005/8/layout/default"/>
    <dgm:cxn modelId="{1094D8A1-F7AF-4507-9256-BFDEF3ABB633}" type="presParOf" srcId="{C5DBB5D0-60FB-4469-96C3-5BC2889B9441}" destId="{F6ABBAE7-9138-4041-8309-E1AC6B0C72F9}" srcOrd="18" destOrd="0" presId="urn:microsoft.com/office/officeart/2005/8/layout/default"/>
    <dgm:cxn modelId="{610A0FBC-31AB-43F5-B691-2A00CC9534EE}" type="presParOf" srcId="{C5DBB5D0-60FB-4469-96C3-5BC2889B9441}" destId="{F234B0F5-64A9-4CCB-99AA-706005694507}" srcOrd="19" destOrd="0" presId="urn:microsoft.com/office/officeart/2005/8/layout/default"/>
    <dgm:cxn modelId="{EDC9E1DC-5A7F-4E1D-AC72-CEB04C2D065F}" type="presParOf" srcId="{C5DBB5D0-60FB-4469-96C3-5BC2889B9441}" destId="{8DC0B42B-5E32-4D9A-A203-EF79FE84C22B}" srcOrd="2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19717C-EDB2-47FA-9227-52F32246079D}" type="doc">
      <dgm:prSet loTypeId="urn:microsoft.com/office/officeart/2005/8/layout/vList5" loCatId="list" qsTypeId="urn:microsoft.com/office/officeart/2005/8/quickstyle/simple4" qsCatId="simple" csTypeId="urn:microsoft.com/office/officeart/2005/8/colors/accent3_2" csCatId="accent3"/>
      <dgm:spPr/>
      <dgm:t>
        <a:bodyPr/>
        <a:lstStyle/>
        <a:p>
          <a:endParaRPr lang="en-US"/>
        </a:p>
      </dgm:t>
    </dgm:pt>
    <dgm:pt modelId="{4EC42395-D4AF-42E5-9D1C-758929E342E2}">
      <dgm:prSet/>
      <dgm:spPr/>
      <dgm:t>
        <a:bodyPr/>
        <a:lstStyle/>
        <a:p>
          <a:r>
            <a:rPr lang="en-US"/>
            <a:t>Payload: actions of the malware</a:t>
          </a:r>
        </a:p>
      </dgm:t>
    </dgm:pt>
    <dgm:pt modelId="{9BCDD773-7BFB-4019-A355-926D91123391}" type="parTrans" cxnId="{78DE486E-55CC-4E64-BAFE-C100ADD7EAD1}">
      <dgm:prSet/>
      <dgm:spPr/>
      <dgm:t>
        <a:bodyPr/>
        <a:lstStyle/>
        <a:p>
          <a:endParaRPr lang="en-US"/>
        </a:p>
      </dgm:t>
    </dgm:pt>
    <dgm:pt modelId="{AD634568-015E-4C04-BCCE-4BC9B8942390}" type="sibTrans" cxnId="{78DE486E-55CC-4E64-BAFE-C100ADD7EAD1}">
      <dgm:prSet/>
      <dgm:spPr/>
      <dgm:t>
        <a:bodyPr/>
        <a:lstStyle/>
        <a:p>
          <a:endParaRPr lang="en-US"/>
        </a:p>
      </dgm:t>
    </dgm:pt>
    <dgm:pt modelId="{9B9CA245-4A24-4E43-8AC7-8CABDBCE6F6A}">
      <dgm:prSet/>
      <dgm:spPr/>
      <dgm:t>
        <a:bodyPr/>
        <a:lstStyle/>
        <a:p>
          <a:r>
            <a:rPr lang="en-US"/>
            <a:t>Crimeware: kits for building malware; include propagation and payload mechanisms</a:t>
          </a:r>
        </a:p>
      </dgm:t>
    </dgm:pt>
    <dgm:pt modelId="{5E067165-D834-4563-9C7B-1A2CA74CC831}" type="parTrans" cxnId="{365B4671-1B3F-442A-B390-58C66EBB6D35}">
      <dgm:prSet/>
      <dgm:spPr/>
      <dgm:t>
        <a:bodyPr/>
        <a:lstStyle/>
        <a:p>
          <a:endParaRPr lang="en-US"/>
        </a:p>
      </dgm:t>
    </dgm:pt>
    <dgm:pt modelId="{86F28366-22E8-44DC-B88E-5F656EA69D3D}" type="sibTrans" cxnId="{365B4671-1B3F-442A-B390-58C66EBB6D35}">
      <dgm:prSet/>
      <dgm:spPr/>
      <dgm:t>
        <a:bodyPr/>
        <a:lstStyle/>
        <a:p>
          <a:endParaRPr lang="en-US"/>
        </a:p>
      </dgm:t>
    </dgm:pt>
    <dgm:pt modelId="{6DDA6906-CADC-4665-A56A-4BA61402B514}">
      <dgm:prSet/>
      <dgm:spPr/>
      <dgm:t>
        <a:bodyPr/>
        <a:lstStyle/>
        <a:p>
          <a:r>
            <a:rPr lang="en-US"/>
            <a:t>Zeus, Sakura, Blackhole, Phoenix</a:t>
          </a:r>
        </a:p>
      </dgm:t>
    </dgm:pt>
    <dgm:pt modelId="{1280B9F8-CAA3-44ED-9330-82D20AED83AA}" type="parTrans" cxnId="{4703AECC-B793-4B95-BFEF-5A3FEAC585E7}">
      <dgm:prSet/>
      <dgm:spPr/>
      <dgm:t>
        <a:bodyPr/>
        <a:lstStyle/>
        <a:p>
          <a:endParaRPr lang="en-US"/>
        </a:p>
      </dgm:t>
    </dgm:pt>
    <dgm:pt modelId="{A0B5F7CC-8CC6-49B9-864D-587F1BFA2B80}" type="sibTrans" cxnId="{4703AECC-B793-4B95-BFEF-5A3FEAC585E7}">
      <dgm:prSet/>
      <dgm:spPr/>
      <dgm:t>
        <a:bodyPr/>
        <a:lstStyle/>
        <a:p>
          <a:endParaRPr lang="en-US"/>
        </a:p>
      </dgm:t>
    </dgm:pt>
    <dgm:pt modelId="{8B0F71E6-C06B-4180-B30E-C969EC0919B3}">
      <dgm:prSet/>
      <dgm:spPr/>
      <dgm:t>
        <a:bodyPr/>
        <a:lstStyle/>
        <a:p>
          <a:r>
            <a:rPr lang="en-US"/>
            <a:t>APT (advanced persistent threats)</a:t>
          </a:r>
        </a:p>
      </dgm:t>
    </dgm:pt>
    <dgm:pt modelId="{C58DB7B4-D8E7-46C5-950B-7E9287824594}" type="parTrans" cxnId="{A3FDDD21-34ED-428C-8A35-427B0CDC58A8}">
      <dgm:prSet/>
      <dgm:spPr/>
      <dgm:t>
        <a:bodyPr/>
        <a:lstStyle/>
        <a:p>
          <a:endParaRPr lang="en-US"/>
        </a:p>
      </dgm:t>
    </dgm:pt>
    <dgm:pt modelId="{07150399-8BFF-434F-A570-3A78756024EF}" type="sibTrans" cxnId="{A3FDDD21-34ED-428C-8A35-427B0CDC58A8}">
      <dgm:prSet/>
      <dgm:spPr/>
      <dgm:t>
        <a:bodyPr/>
        <a:lstStyle/>
        <a:p>
          <a:endParaRPr lang="en-US"/>
        </a:p>
      </dgm:t>
    </dgm:pt>
    <dgm:pt modelId="{EB1DE642-1115-423D-BE1E-7B21EB340C21}">
      <dgm:prSet/>
      <dgm:spPr/>
      <dgm:t>
        <a:bodyPr/>
        <a:lstStyle/>
        <a:p>
          <a:r>
            <a:rPr lang="en-US"/>
            <a:t>Advanced: sophisticated</a:t>
          </a:r>
        </a:p>
      </dgm:t>
    </dgm:pt>
    <dgm:pt modelId="{07083A7A-962A-44B4-A273-330423EAEB88}" type="parTrans" cxnId="{165550D2-6623-44F7-AF1D-B9F1EFD11A98}">
      <dgm:prSet/>
      <dgm:spPr/>
      <dgm:t>
        <a:bodyPr/>
        <a:lstStyle/>
        <a:p>
          <a:endParaRPr lang="en-US"/>
        </a:p>
      </dgm:t>
    </dgm:pt>
    <dgm:pt modelId="{A96C9C1B-BF0A-4141-AB97-53A5A8D3E7FA}" type="sibTrans" cxnId="{165550D2-6623-44F7-AF1D-B9F1EFD11A98}">
      <dgm:prSet/>
      <dgm:spPr/>
      <dgm:t>
        <a:bodyPr/>
        <a:lstStyle/>
        <a:p>
          <a:endParaRPr lang="en-US"/>
        </a:p>
      </dgm:t>
    </dgm:pt>
    <dgm:pt modelId="{EDB02133-0FBE-4701-A5BF-F09FE3DB3377}">
      <dgm:prSet/>
      <dgm:spPr/>
      <dgm:t>
        <a:bodyPr/>
        <a:lstStyle/>
        <a:p>
          <a:r>
            <a:rPr lang="en-US"/>
            <a:t>Persistent: attack over an extended period of time</a:t>
          </a:r>
        </a:p>
      </dgm:t>
    </dgm:pt>
    <dgm:pt modelId="{B67A53E6-F4C1-45D1-82A6-7A7A9A7EEFA7}" type="parTrans" cxnId="{ADFA01DF-5B6D-47AA-8E84-DFE9966CE16E}">
      <dgm:prSet/>
      <dgm:spPr/>
      <dgm:t>
        <a:bodyPr/>
        <a:lstStyle/>
        <a:p>
          <a:endParaRPr lang="en-US"/>
        </a:p>
      </dgm:t>
    </dgm:pt>
    <dgm:pt modelId="{0EA7C26A-C5FA-41A0-AE9E-52A6509A1A21}" type="sibTrans" cxnId="{ADFA01DF-5B6D-47AA-8E84-DFE9966CE16E}">
      <dgm:prSet/>
      <dgm:spPr/>
      <dgm:t>
        <a:bodyPr/>
        <a:lstStyle/>
        <a:p>
          <a:endParaRPr lang="en-US"/>
        </a:p>
      </dgm:t>
    </dgm:pt>
    <dgm:pt modelId="{64C9EF1A-B05A-4918-BEFC-164C36CFD745}">
      <dgm:prSet/>
      <dgm:spPr/>
      <dgm:t>
        <a:bodyPr/>
        <a:lstStyle/>
        <a:p>
          <a:r>
            <a:rPr lang="en-US"/>
            <a:t>Threat: selected targets (capable, well-funded attackers)</a:t>
          </a:r>
        </a:p>
      </dgm:t>
    </dgm:pt>
    <dgm:pt modelId="{418794CA-018A-4221-A17D-1AA96B7F3BD7}" type="parTrans" cxnId="{3C1E3BCB-A3AB-4461-8687-52710A402ADE}">
      <dgm:prSet/>
      <dgm:spPr/>
      <dgm:t>
        <a:bodyPr/>
        <a:lstStyle/>
        <a:p>
          <a:endParaRPr lang="en-US"/>
        </a:p>
      </dgm:t>
    </dgm:pt>
    <dgm:pt modelId="{B73C00D3-E167-4B0A-AFF1-C04800028517}" type="sibTrans" cxnId="{3C1E3BCB-A3AB-4461-8687-52710A402ADE}">
      <dgm:prSet/>
      <dgm:spPr/>
      <dgm:t>
        <a:bodyPr/>
        <a:lstStyle/>
        <a:p>
          <a:endParaRPr lang="en-US"/>
        </a:p>
      </dgm:t>
    </dgm:pt>
    <dgm:pt modelId="{23DEED53-8346-4F88-A700-D73CD4A7302D}" type="pres">
      <dgm:prSet presAssocID="{4619717C-EDB2-47FA-9227-52F32246079D}" presName="Name0" presStyleCnt="0">
        <dgm:presLayoutVars>
          <dgm:dir/>
          <dgm:animLvl val="lvl"/>
          <dgm:resizeHandles val="exact"/>
        </dgm:presLayoutVars>
      </dgm:prSet>
      <dgm:spPr/>
    </dgm:pt>
    <dgm:pt modelId="{C01C9074-BD61-44AD-A23C-D079FAD060C4}" type="pres">
      <dgm:prSet presAssocID="{4EC42395-D4AF-42E5-9D1C-758929E342E2}" presName="linNode" presStyleCnt="0"/>
      <dgm:spPr/>
    </dgm:pt>
    <dgm:pt modelId="{694E496B-D3FA-4E98-897F-E95E52187E5D}" type="pres">
      <dgm:prSet presAssocID="{4EC42395-D4AF-42E5-9D1C-758929E342E2}" presName="parentText" presStyleLbl="node1" presStyleIdx="0" presStyleCnt="3">
        <dgm:presLayoutVars>
          <dgm:chMax val="1"/>
          <dgm:bulletEnabled val="1"/>
        </dgm:presLayoutVars>
      </dgm:prSet>
      <dgm:spPr/>
    </dgm:pt>
    <dgm:pt modelId="{D0C11544-834C-4569-9214-4FBD804A2B49}" type="pres">
      <dgm:prSet presAssocID="{AD634568-015E-4C04-BCCE-4BC9B8942390}" presName="sp" presStyleCnt="0"/>
      <dgm:spPr/>
    </dgm:pt>
    <dgm:pt modelId="{C12E07E0-9512-4709-895C-854270757160}" type="pres">
      <dgm:prSet presAssocID="{9B9CA245-4A24-4E43-8AC7-8CABDBCE6F6A}" presName="linNode" presStyleCnt="0"/>
      <dgm:spPr/>
    </dgm:pt>
    <dgm:pt modelId="{3AC7408F-8852-49FF-BBF9-16B5CEF9A38F}" type="pres">
      <dgm:prSet presAssocID="{9B9CA245-4A24-4E43-8AC7-8CABDBCE6F6A}" presName="parentText" presStyleLbl="node1" presStyleIdx="1" presStyleCnt="3">
        <dgm:presLayoutVars>
          <dgm:chMax val="1"/>
          <dgm:bulletEnabled val="1"/>
        </dgm:presLayoutVars>
      </dgm:prSet>
      <dgm:spPr/>
    </dgm:pt>
    <dgm:pt modelId="{E9F28858-3AC6-4174-BE37-CE93E081B738}" type="pres">
      <dgm:prSet presAssocID="{9B9CA245-4A24-4E43-8AC7-8CABDBCE6F6A}" presName="descendantText" presStyleLbl="alignAccFollowNode1" presStyleIdx="0" presStyleCnt="2">
        <dgm:presLayoutVars>
          <dgm:bulletEnabled val="1"/>
        </dgm:presLayoutVars>
      </dgm:prSet>
      <dgm:spPr/>
    </dgm:pt>
    <dgm:pt modelId="{651DFE50-26BE-4B6D-A123-FB23840CF681}" type="pres">
      <dgm:prSet presAssocID="{86F28366-22E8-44DC-B88E-5F656EA69D3D}" presName="sp" presStyleCnt="0"/>
      <dgm:spPr/>
    </dgm:pt>
    <dgm:pt modelId="{73ACF289-AE3C-4415-B31C-6CF8F8DC297B}" type="pres">
      <dgm:prSet presAssocID="{8B0F71E6-C06B-4180-B30E-C969EC0919B3}" presName="linNode" presStyleCnt="0"/>
      <dgm:spPr/>
    </dgm:pt>
    <dgm:pt modelId="{4C93C662-B7FE-4EEC-A5E6-FE01CBCC305A}" type="pres">
      <dgm:prSet presAssocID="{8B0F71E6-C06B-4180-B30E-C969EC0919B3}" presName="parentText" presStyleLbl="node1" presStyleIdx="2" presStyleCnt="3">
        <dgm:presLayoutVars>
          <dgm:chMax val="1"/>
          <dgm:bulletEnabled val="1"/>
        </dgm:presLayoutVars>
      </dgm:prSet>
      <dgm:spPr/>
    </dgm:pt>
    <dgm:pt modelId="{7D2FC71F-A485-4848-9968-168A52228FF8}" type="pres">
      <dgm:prSet presAssocID="{8B0F71E6-C06B-4180-B30E-C969EC0919B3}" presName="descendantText" presStyleLbl="alignAccFollowNode1" presStyleIdx="1" presStyleCnt="2">
        <dgm:presLayoutVars>
          <dgm:bulletEnabled val="1"/>
        </dgm:presLayoutVars>
      </dgm:prSet>
      <dgm:spPr/>
    </dgm:pt>
  </dgm:ptLst>
  <dgm:cxnLst>
    <dgm:cxn modelId="{96FA0203-B5CC-4DEF-8128-4BEBE7EAEAE6}" type="presOf" srcId="{EB1DE642-1115-423D-BE1E-7B21EB340C21}" destId="{7D2FC71F-A485-4848-9968-168A52228FF8}" srcOrd="0" destOrd="0" presId="urn:microsoft.com/office/officeart/2005/8/layout/vList5"/>
    <dgm:cxn modelId="{A3FDDD21-34ED-428C-8A35-427B0CDC58A8}" srcId="{4619717C-EDB2-47FA-9227-52F32246079D}" destId="{8B0F71E6-C06B-4180-B30E-C969EC0919B3}" srcOrd="2" destOrd="0" parTransId="{C58DB7B4-D8E7-46C5-950B-7E9287824594}" sibTransId="{07150399-8BFF-434F-A570-3A78756024EF}"/>
    <dgm:cxn modelId="{528AD861-E7FF-43D4-BE0E-8D0471C5BA81}" type="presOf" srcId="{9B9CA245-4A24-4E43-8AC7-8CABDBCE6F6A}" destId="{3AC7408F-8852-49FF-BBF9-16B5CEF9A38F}" srcOrd="0" destOrd="0" presId="urn:microsoft.com/office/officeart/2005/8/layout/vList5"/>
    <dgm:cxn modelId="{A760084A-A2A5-474B-B20E-28DB77DA81DD}" type="presOf" srcId="{4619717C-EDB2-47FA-9227-52F32246079D}" destId="{23DEED53-8346-4F88-A700-D73CD4A7302D}" srcOrd="0" destOrd="0" presId="urn:microsoft.com/office/officeart/2005/8/layout/vList5"/>
    <dgm:cxn modelId="{78DE486E-55CC-4E64-BAFE-C100ADD7EAD1}" srcId="{4619717C-EDB2-47FA-9227-52F32246079D}" destId="{4EC42395-D4AF-42E5-9D1C-758929E342E2}" srcOrd="0" destOrd="0" parTransId="{9BCDD773-7BFB-4019-A355-926D91123391}" sibTransId="{AD634568-015E-4C04-BCCE-4BC9B8942390}"/>
    <dgm:cxn modelId="{365B4671-1B3F-442A-B390-58C66EBB6D35}" srcId="{4619717C-EDB2-47FA-9227-52F32246079D}" destId="{9B9CA245-4A24-4E43-8AC7-8CABDBCE6F6A}" srcOrd="1" destOrd="0" parTransId="{5E067165-D834-4563-9C7B-1A2CA74CC831}" sibTransId="{86F28366-22E8-44DC-B88E-5F656EA69D3D}"/>
    <dgm:cxn modelId="{BC117B56-B591-4C8B-8C98-90FF4E5E2918}" type="presOf" srcId="{8B0F71E6-C06B-4180-B30E-C969EC0919B3}" destId="{4C93C662-B7FE-4EEC-A5E6-FE01CBCC305A}" srcOrd="0" destOrd="0" presId="urn:microsoft.com/office/officeart/2005/8/layout/vList5"/>
    <dgm:cxn modelId="{C6937DBE-FD33-4FFC-870A-A5C2E0F397ED}" type="presOf" srcId="{6DDA6906-CADC-4665-A56A-4BA61402B514}" destId="{E9F28858-3AC6-4174-BE37-CE93E081B738}" srcOrd="0" destOrd="0" presId="urn:microsoft.com/office/officeart/2005/8/layout/vList5"/>
    <dgm:cxn modelId="{3C1E3BCB-A3AB-4461-8687-52710A402ADE}" srcId="{8B0F71E6-C06B-4180-B30E-C969EC0919B3}" destId="{64C9EF1A-B05A-4918-BEFC-164C36CFD745}" srcOrd="2" destOrd="0" parTransId="{418794CA-018A-4221-A17D-1AA96B7F3BD7}" sibTransId="{B73C00D3-E167-4B0A-AFF1-C04800028517}"/>
    <dgm:cxn modelId="{4703AECC-B793-4B95-BFEF-5A3FEAC585E7}" srcId="{9B9CA245-4A24-4E43-8AC7-8CABDBCE6F6A}" destId="{6DDA6906-CADC-4665-A56A-4BA61402B514}" srcOrd="0" destOrd="0" parTransId="{1280B9F8-CAA3-44ED-9330-82D20AED83AA}" sibTransId="{A0B5F7CC-8CC6-49B9-864D-587F1BFA2B80}"/>
    <dgm:cxn modelId="{165550D2-6623-44F7-AF1D-B9F1EFD11A98}" srcId="{8B0F71E6-C06B-4180-B30E-C969EC0919B3}" destId="{EB1DE642-1115-423D-BE1E-7B21EB340C21}" srcOrd="0" destOrd="0" parTransId="{07083A7A-962A-44B4-A273-330423EAEB88}" sibTransId="{A96C9C1B-BF0A-4141-AB97-53A5A8D3E7FA}"/>
    <dgm:cxn modelId="{ADFA01DF-5B6D-47AA-8E84-DFE9966CE16E}" srcId="{8B0F71E6-C06B-4180-B30E-C969EC0919B3}" destId="{EDB02133-0FBE-4701-A5BF-F09FE3DB3377}" srcOrd="1" destOrd="0" parTransId="{B67A53E6-F4C1-45D1-82A6-7A7A9A7EEFA7}" sibTransId="{0EA7C26A-C5FA-41A0-AE9E-52A6509A1A21}"/>
    <dgm:cxn modelId="{8B0529E5-611A-436F-ABEA-8D230D0B23AB}" type="presOf" srcId="{4EC42395-D4AF-42E5-9D1C-758929E342E2}" destId="{694E496B-D3FA-4E98-897F-E95E52187E5D}" srcOrd="0" destOrd="0" presId="urn:microsoft.com/office/officeart/2005/8/layout/vList5"/>
    <dgm:cxn modelId="{129A8AF0-D40E-4D93-98FF-3D706A6A799D}" type="presOf" srcId="{64C9EF1A-B05A-4918-BEFC-164C36CFD745}" destId="{7D2FC71F-A485-4848-9968-168A52228FF8}" srcOrd="0" destOrd="2" presId="urn:microsoft.com/office/officeart/2005/8/layout/vList5"/>
    <dgm:cxn modelId="{CE9B7FF5-57F0-42C9-84B3-647175D09870}" type="presOf" srcId="{EDB02133-0FBE-4701-A5BF-F09FE3DB3377}" destId="{7D2FC71F-A485-4848-9968-168A52228FF8}" srcOrd="0" destOrd="1" presId="urn:microsoft.com/office/officeart/2005/8/layout/vList5"/>
    <dgm:cxn modelId="{B70F5903-0FE2-4F7E-9C08-815FC7AF97D6}" type="presParOf" srcId="{23DEED53-8346-4F88-A700-D73CD4A7302D}" destId="{C01C9074-BD61-44AD-A23C-D079FAD060C4}" srcOrd="0" destOrd="0" presId="urn:microsoft.com/office/officeart/2005/8/layout/vList5"/>
    <dgm:cxn modelId="{3F9DE001-852F-431D-806E-12626FDFBCA8}" type="presParOf" srcId="{C01C9074-BD61-44AD-A23C-D079FAD060C4}" destId="{694E496B-D3FA-4E98-897F-E95E52187E5D}" srcOrd="0" destOrd="0" presId="urn:microsoft.com/office/officeart/2005/8/layout/vList5"/>
    <dgm:cxn modelId="{039EB42D-3977-4256-B29C-3C831BA08D99}" type="presParOf" srcId="{23DEED53-8346-4F88-A700-D73CD4A7302D}" destId="{D0C11544-834C-4569-9214-4FBD804A2B49}" srcOrd="1" destOrd="0" presId="urn:microsoft.com/office/officeart/2005/8/layout/vList5"/>
    <dgm:cxn modelId="{5F132976-57B5-4403-B71C-E9545C3CE7EE}" type="presParOf" srcId="{23DEED53-8346-4F88-A700-D73CD4A7302D}" destId="{C12E07E0-9512-4709-895C-854270757160}" srcOrd="2" destOrd="0" presId="urn:microsoft.com/office/officeart/2005/8/layout/vList5"/>
    <dgm:cxn modelId="{0E1AC952-49B8-4E2B-9361-B74B43787784}" type="presParOf" srcId="{C12E07E0-9512-4709-895C-854270757160}" destId="{3AC7408F-8852-49FF-BBF9-16B5CEF9A38F}" srcOrd="0" destOrd="0" presId="urn:microsoft.com/office/officeart/2005/8/layout/vList5"/>
    <dgm:cxn modelId="{E2233A09-0614-4E87-A7CC-2E862BA9DC4B}" type="presParOf" srcId="{C12E07E0-9512-4709-895C-854270757160}" destId="{E9F28858-3AC6-4174-BE37-CE93E081B738}" srcOrd="1" destOrd="0" presId="urn:microsoft.com/office/officeart/2005/8/layout/vList5"/>
    <dgm:cxn modelId="{AA8EC27E-7E2A-4508-BDB8-2411569E6B45}" type="presParOf" srcId="{23DEED53-8346-4F88-A700-D73CD4A7302D}" destId="{651DFE50-26BE-4B6D-A123-FB23840CF681}" srcOrd="3" destOrd="0" presId="urn:microsoft.com/office/officeart/2005/8/layout/vList5"/>
    <dgm:cxn modelId="{02523412-2986-4F97-B6AD-5EE5E9622C67}" type="presParOf" srcId="{23DEED53-8346-4F88-A700-D73CD4A7302D}" destId="{73ACF289-AE3C-4415-B31C-6CF8F8DC297B}" srcOrd="4" destOrd="0" presId="urn:microsoft.com/office/officeart/2005/8/layout/vList5"/>
    <dgm:cxn modelId="{50376661-C392-4439-AB52-C54863B6E6FA}" type="presParOf" srcId="{73ACF289-AE3C-4415-B31C-6CF8F8DC297B}" destId="{4C93C662-B7FE-4EEC-A5E6-FE01CBCC305A}" srcOrd="0" destOrd="0" presId="urn:microsoft.com/office/officeart/2005/8/layout/vList5"/>
    <dgm:cxn modelId="{74C4761A-A95F-49C3-B320-077DB9F8F1B9}" type="presParOf" srcId="{73ACF289-AE3C-4415-B31C-6CF8F8DC297B}" destId="{7D2FC71F-A485-4848-9968-168A52228FF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1E6DD0-63D5-423A-98C2-C8F933D6F869}" type="doc">
      <dgm:prSet loTypeId="urn:microsoft.com/office/officeart/2005/8/layout/vList2" loCatId="list" qsTypeId="urn:microsoft.com/office/officeart/2005/8/quickstyle/simple4" qsCatId="simple" csTypeId="urn:microsoft.com/office/officeart/2005/8/colors/accent1_2" csCatId="accent1"/>
      <dgm:spPr/>
      <dgm:t>
        <a:bodyPr/>
        <a:lstStyle/>
        <a:p>
          <a:endParaRPr lang="en-US"/>
        </a:p>
      </dgm:t>
    </dgm:pt>
    <dgm:pt modelId="{128DD6F9-E9CD-4B0A-8386-0ACF04BEEB93}">
      <dgm:prSet/>
      <dgm:spPr/>
      <dgm:t>
        <a:bodyPr/>
        <a:lstStyle/>
        <a:p>
          <a:r>
            <a:rPr lang="en-US"/>
            <a:t>Piece of software that infects programs</a:t>
          </a:r>
        </a:p>
      </dgm:t>
    </dgm:pt>
    <dgm:pt modelId="{5AB2658C-1F57-44F3-8369-582C928B1876}" type="parTrans" cxnId="{0B6CE5AE-6D70-4F0C-844A-33E09DACF4E7}">
      <dgm:prSet/>
      <dgm:spPr/>
      <dgm:t>
        <a:bodyPr/>
        <a:lstStyle/>
        <a:p>
          <a:endParaRPr lang="en-US"/>
        </a:p>
      </dgm:t>
    </dgm:pt>
    <dgm:pt modelId="{0D5EF202-37AC-435C-8379-F2C394EE8ECC}" type="sibTrans" cxnId="{0B6CE5AE-6D70-4F0C-844A-33E09DACF4E7}">
      <dgm:prSet/>
      <dgm:spPr/>
      <dgm:t>
        <a:bodyPr/>
        <a:lstStyle/>
        <a:p>
          <a:endParaRPr lang="en-US"/>
        </a:p>
      </dgm:t>
    </dgm:pt>
    <dgm:pt modelId="{90138D84-956A-414D-B7FC-690CF5A54804}">
      <dgm:prSet/>
      <dgm:spPr/>
      <dgm:t>
        <a:bodyPr/>
        <a:lstStyle/>
        <a:p>
          <a:r>
            <a:rPr lang="en-US"/>
            <a:t>modifying them to include a copy of the virus</a:t>
          </a:r>
        </a:p>
      </dgm:t>
    </dgm:pt>
    <dgm:pt modelId="{551DFF19-04F1-4843-81D5-43414EA64815}" type="parTrans" cxnId="{EE10D46A-1A3D-4578-BD39-7AC33311A917}">
      <dgm:prSet/>
      <dgm:spPr/>
      <dgm:t>
        <a:bodyPr/>
        <a:lstStyle/>
        <a:p>
          <a:endParaRPr lang="en-US"/>
        </a:p>
      </dgm:t>
    </dgm:pt>
    <dgm:pt modelId="{5C5A6952-1C99-46E1-8225-0B5AB67024FD}" type="sibTrans" cxnId="{EE10D46A-1A3D-4578-BD39-7AC33311A917}">
      <dgm:prSet/>
      <dgm:spPr/>
      <dgm:t>
        <a:bodyPr/>
        <a:lstStyle/>
        <a:p>
          <a:endParaRPr lang="en-US"/>
        </a:p>
      </dgm:t>
    </dgm:pt>
    <dgm:pt modelId="{2D1CBC67-5DE6-452B-843A-8DA9A3388D39}">
      <dgm:prSet/>
      <dgm:spPr/>
      <dgm:t>
        <a:bodyPr/>
        <a:lstStyle/>
        <a:p>
          <a:r>
            <a:rPr lang="en-US"/>
            <a:t>so, it executes secretly when host program is run</a:t>
          </a:r>
        </a:p>
      </dgm:t>
    </dgm:pt>
    <dgm:pt modelId="{358F7C5C-E452-4A47-92AB-1D16890CB04D}" type="parTrans" cxnId="{CFE85B1D-592C-4017-9924-0171334A5B82}">
      <dgm:prSet/>
      <dgm:spPr/>
      <dgm:t>
        <a:bodyPr/>
        <a:lstStyle/>
        <a:p>
          <a:endParaRPr lang="en-US"/>
        </a:p>
      </dgm:t>
    </dgm:pt>
    <dgm:pt modelId="{C41B6AB5-7974-4E1E-ACB1-679D0E020E8A}" type="sibTrans" cxnId="{CFE85B1D-592C-4017-9924-0171334A5B82}">
      <dgm:prSet/>
      <dgm:spPr/>
      <dgm:t>
        <a:bodyPr/>
        <a:lstStyle/>
        <a:p>
          <a:endParaRPr lang="en-US"/>
        </a:p>
      </dgm:t>
    </dgm:pt>
    <dgm:pt modelId="{9F6CEB2E-DF2D-4661-AF34-978B0EFA237F}">
      <dgm:prSet/>
      <dgm:spPr/>
      <dgm:t>
        <a:bodyPr/>
        <a:lstStyle/>
        <a:p>
          <a:r>
            <a:rPr lang="en-US"/>
            <a:t>Specific to operating system and hardware</a:t>
          </a:r>
        </a:p>
      </dgm:t>
    </dgm:pt>
    <dgm:pt modelId="{8E8F7CA8-C789-44A5-A770-63C809C7E2F6}" type="parTrans" cxnId="{C96325D1-4E59-41C7-8AE9-D8461A866B15}">
      <dgm:prSet/>
      <dgm:spPr/>
      <dgm:t>
        <a:bodyPr/>
        <a:lstStyle/>
        <a:p>
          <a:endParaRPr lang="en-US"/>
        </a:p>
      </dgm:t>
    </dgm:pt>
    <dgm:pt modelId="{F863D130-0AF5-47E8-831D-142E0700661B}" type="sibTrans" cxnId="{C96325D1-4E59-41C7-8AE9-D8461A866B15}">
      <dgm:prSet/>
      <dgm:spPr/>
      <dgm:t>
        <a:bodyPr/>
        <a:lstStyle/>
        <a:p>
          <a:endParaRPr lang="en-US"/>
        </a:p>
      </dgm:t>
    </dgm:pt>
    <dgm:pt modelId="{65613AAF-975C-414F-A21B-DF49D9493503}">
      <dgm:prSet/>
      <dgm:spPr/>
      <dgm:t>
        <a:bodyPr/>
        <a:lstStyle/>
        <a:p>
          <a:r>
            <a:rPr lang="en-US"/>
            <a:t>taking advantage of their details and weaknesses</a:t>
          </a:r>
        </a:p>
      </dgm:t>
    </dgm:pt>
    <dgm:pt modelId="{78215ED8-464D-4990-8AE8-E4428D4D3BCE}" type="parTrans" cxnId="{0B17B273-6DD1-477D-8C6D-32C6380215DB}">
      <dgm:prSet/>
      <dgm:spPr/>
      <dgm:t>
        <a:bodyPr/>
        <a:lstStyle/>
        <a:p>
          <a:endParaRPr lang="en-US"/>
        </a:p>
      </dgm:t>
    </dgm:pt>
    <dgm:pt modelId="{B4843CF1-551E-4012-91B5-DC7FDC4FCD8D}" type="sibTrans" cxnId="{0B17B273-6DD1-477D-8C6D-32C6380215DB}">
      <dgm:prSet/>
      <dgm:spPr/>
      <dgm:t>
        <a:bodyPr/>
        <a:lstStyle/>
        <a:p>
          <a:endParaRPr lang="en-US"/>
        </a:p>
      </dgm:t>
    </dgm:pt>
    <dgm:pt modelId="{037070B1-80FC-48F2-BE25-1456A1E79281}">
      <dgm:prSet/>
      <dgm:spPr/>
      <dgm:t>
        <a:bodyPr/>
        <a:lstStyle/>
        <a:p>
          <a:r>
            <a:rPr lang="en-US"/>
            <a:t>A typical virus goes through phases of:</a:t>
          </a:r>
        </a:p>
      </dgm:t>
    </dgm:pt>
    <dgm:pt modelId="{729926AD-940F-426C-BDD0-A4A8A5459899}" type="parTrans" cxnId="{506668C4-2827-47D3-BC59-FFA9130DC443}">
      <dgm:prSet/>
      <dgm:spPr/>
      <dgm:t>
        <a:bodyPr/>
        <a:lstStyle/>
        <a:p>
          <a:endParaRPr lang="en-US"/>
        </a:p>
      </dgm:t>
    </dgm:pt>
    <dgm:pt modelId="{1E9C9313-7502-4C32-9F29-B43EEA136A12}" type="sibTrans" cxnId="{506668C4-2827-47D3-BC59-FFA9130DC443}">
      <dgm:prSet/>
      <dgm:spPr/>
      <dgm:t>
        <a:bodyPr/>
        <a:lstStyle/>
        <a:p>
          <a:endParaRPr lang="en-US"/>
        </a:p>
      </dgm:t>
    </dgm:pt>
    <dgm:pt modelId="{E02CC084-B928-4074-A25B-B1ACD13A4D1F}">
      <dgm:prSet/>
      <dgm:spPr/>
      <dgm:t>
        <a:bodyPr/>
        <a:lstStyle/>
        <a:p>
          <a:r>
            <a:rPr lang="en-US" b="1"/>
            <a:t>Dormant phase</a:t>
          </a:r>
          <a:r>
            <a:rPr lang="en-US" i="1"/>
            <a:t>: The virus is idle. The virus will eventually be activated by some event, such as a date, the presence of another program or file, or the capacity of the disk exceeding some limit. Not all viruses have this stage.</a:t>
          </a:r>
          <a:endParaRPr lang="en-US"/>
        </a:p>
      </dgm:t>
    </dgm:pt>
    <dgm:pt modelId="{8AA4DB67-6442-439C-B37A-C3BF2E6FDF67}" type="parTrans" cxnId="{9CFEB364-4003-4D30-8F1F-9660929F1C55}">
      <dgm:prSet/>
      <dgm:spPr/>
      <dgm:t>
        <a:bodyPr/>
        <a:lstStyle/>
        <a:p>
          <a:endParaRPr lang="en-US"/>
        </a:p>
      </dgm:t>
    </dgm:pt>
    <dgm:pt modelId="{74A04428-F0F4-4B8C-B800-997EA032D667}" type="sibTrans" cxnId="{9CFEB364-4003-4D30-8F1F-9660929F1C55}">
      <dgm:prSet/>
      <dgm:spPr/>
      <dgm:t>
        <a:bodyPr/>
        <a:lstStyle/>
        <a:p>
          <a:endParaRPr lang="en-US"/>
        </a:p>
      </dgm:t>
    </dgm:pt>
    <dgm:pt modelId="{0E97D9F3-BF5D-4911-B9E1-E71F6768EF55}">
      <dgm:prSet/>
      <dgm:spPr/>
      <dgm:t>
        <a:bodyPr/>
        <a:lstStyle/>
        <a:p>
          <a:r>
            <a:rPr lang="en-US" b="1"/>
            <a:t>Propagation phase</a:t>
          </a:r>
          <a:r>
            <a:rPr lang="en-US" i="1"/>
            <a:t>: The virus places an identical copy of itself into other programs or into certain system areas on the disk. Each infected program will now contain a clone of the virus, which will itself enter a propagation phase.</a:t>
          </a:r>
          <a:endParaRPr lang="en-US"/>
        </a:p>
      </dgm:t>
    </dgm:pt>
    <dgm:pt modelId="{1B037AC4-7C21-41F2-A82A-56DF4639413E}" type="parTrans" cxnId="{C72EB63D-6165-421D-BD2E-71D39DFCDC26}">
      <dgm:prSet/>
      <dgm:spPr/>
      <dgm:t>
        <a:bodyPr/>
        <a:lstStyle/>
        <a:p>
          <a:endParaRPr lang="en-US"/>
        </a:p>
      </dgm:t>
    </dgm:pt>
    <dgm:pt modelId="{27B2AD83-7FFC-4407-B40D-5013E41D9D25}" type="sibTrans" cxnId="{C72EB63D-6165-421D-BD2E-71D39DFCDC26}">
      <dgm:prSet/>
      <dgm:spPr/>
      <dgm:t>
        <a:bodyPr/>
        <a:lstStyle/>
        <a:p>
          <a:endParaRPr lang="en-US"/>
        </a:p>
      </dgm:t>
    </dgm:pt>
    <dgm:pt modelId="{94879F1A-C41E-4BB1-82C6-12631930C563}">
      <dgm:prSet/>
      <dgm:spPr/>
      <dgm:t>
        <a:bodyPr/>
        <a:lstStyle/>
        <a:p>
          <a:r>
            <a:rPr lang="en-US" b="1"/>
            <a:t>Triggering phase</a:t>
          </a:r>
          <a:r>
            <a:rPr lang="en-US" i="1"/>
            <a:t>: The virus is activated to perform the function for which it was intended. As with the dormant phase, the triggering phase can be caused by a variety of system events, including a count of the number of times that this copy of the virus has made copies of itself.</a:t>
          </a:r>
          <a:endParaRPr lang="en-US"/>
        </a:p>
      </dgm:t>
    </dgm:pt>
    <dgm:pt modelId="{95438868-5011-46FC-8A2F-33B4D9979E9C}" type="parTrans" cxnId="{055B44F4-3867-4447-BAF0-508364A330EA}">
      <dgm:prSet/>
      <dgm:spPr/>
      <dgm:t>
        <a:bodyPr/>
        <a:lstStyle/>
        <a:p>
          <a:endParaRPr lang="en-US"/>
        </a:p>
      </dgm:t>
    </dgm:pt>
    <dgm:pt modelId="{A69A33F9-4B31-4AAA-9F82-850A543D611E}" type="sibTrans" cxnId="{055B44F4-3867-4447-BAF0-508364A330EA}">
      <dgm:prSet/>
      <dgm:spPr/>
      <dgm:t>
        <a:bodyPr/>
        <a:lstStyle/>
        <a:p>
          <a:endParaRPr lang="en-US"/>
        </a:p>
      </dgm:t>
    </dgm:pt>
    <dgm:pt modelId="{E46E340D-080D-490C-B966-F9C5B8360187}">
      <dgm:prSet/>
      <dgm:spPr/>
      <dgm:t>
        <a:bodyPr/>
        <a:lstStyle/>
        <a:p>
          <a:r>
            <a:rPr lang="en-US" b="1"/>
            <a:t>Execution phase</a:t>
          </a:r>
          <a:r>
            <a:rPr lang="en-US" i="1"/>
            <a:t>: The function is performed, which may be harmless, e.g., a message on the screen, or damaging, e.g., the destruction of programs and data files</a:t>
          </a:r>
          <a:endParaRPr lang="en-US"/>
        </a:p>
      </dgm:t>
    </dgm:pt>
    <dgm:pt modelId="{A7A3AC6E-013E-452C-8B35-F5CCA16EE5F0}" type="parTrans" cxnId="{CEE20C22-0B86-409E-AB7C-DD752FFD6041}">
      <dgm:prSet/>
      <dgm:spPr/>
      <dgm:t>
        <a:bodyPr/>
        <a:lstStyle/>
        <a:p>
          <a:endParaRPr lang="en-US"/>
        </a:p>
      </dgm:t>
    </dgm:pt>
    <dgm:pt modelId="{30BBD20C-6982-40C5-AE9C-D208C45161B5}" type="sibTrans" cxnId="{CEE20C22-0B86-409E-AB7C-DD752FFD6041}">
      <dgm:prSet/>
      <dgm:spPr/>
      <dgm:t>
        <a:bodyPr/>
        <a:lstStyle/>
        <a:p>
          <a:endParaRPr lang="en-US"/>
        </a:p>
      </dgm:t>
    </dgm:pt>
    <dgm:pt modelId="{A612285D-FB66-4C0D-AB74-3FE7F53F992D}" type="pres">
      <dgm:prSet presAssocID="{0F1E6DD0-63D5-423A-98C2-C8F933D6F869}" presName="linear" presStyleCnt="0">
        <dgm:presLayoutVars>
          <dgm:animLvl val="lvl"/>
          <dgm:resizeHandles val="exact"/>
        </dgm:presLayoutVars>
      </dgm:prSet>
      <dgm:spPr/>
    </dgm:pt>
    <dgm:pt modelId="{BB1316D1-F8A0-455E-B089-83E1AEA98E33}" type="pres">
      <dgm:prSet presAssocID="{128DD6F9-E9CD-4B0A-8386-0ACF04BEEB93}" presName="parentText" presStyleLbl="node1" presStyleIdx="0" presStyleCnt="3">
        <dgm:presLayoutVars>
          <dgm:chMax val="0"/>
          <dgm:bulletEnabled val="1"/>
        </dgm:presLayoutVars>
      </dgm:prSet>
      <dgm:spPr/>
    </dgm:pt>
    <dgm:pt modelId="{459EF23B-7ADA-4F24-961F-148C7DF3AB2F}" type="pres">
      <dgm:prSet presAssocID="{128DD6F9-E9CD-4B0A-8386-0ACF04BEEB93}" presName="childText" presStyleLbl="revTx" presStyleIdx="0" presStyleCnt="3">
        <dgm:presLayoutVars>
          <dgm:bulletEnabled val="1"/>
        </dgm:presLayoutVars>
      </dgm:prSet>
      <dgm:spPr/>
    </dgm:pt>
    <dgm:pt modelId="{01815EC4-EC67-4825-A4BA-8A65D8871EE0}" type="pres">
      <dgm:prSet presAssocID="{9F6CEB2E-DF2D-4661-AF34-978B0EFA237F}" presName="parentText" presStyleLbl="node1" presStyleIdx="1" presStyleCnt="3">
        <dgm:presLayoutVars>
          <dgm:chMax val="0"/>
          <dgm:bulletEnabled val="1"/>
        </dgm:presLayoutVars>
      </dgm:prSet>
      <dgm:spPr/>
    </dgm:pt>
    <dgm:pt modelId="{FDDBD0F1-7C52-4C1E-B3F9-FAB70FB36756}" type="pres">
      <dgm:prSet presAssocID="{9F6CEB2E-DF2D-4661-AF34-978B0EFA237F}" presName="childText" presStyleLbl="revTx" presStyleIdx="1" presStyleCnt="3">
        <dgm:presLayoutVars>
          <dgm:bulletEnabled val="1"/>
        </dgm:presLayoutVars>
      </dgm:prSet>
      <dgm:spPr/>
    </dgm:pt>
    <dgm:pt modelId="{6A25D59E-BC42-4DE0-AB70-F568C00E6C78}" type="pres">
      <dgm:prSet presAssocID="{037070B1-80FC-48F2-BE25-1456A1E79281}" presName="parentText" presStyleLbl="node1" presStyleIdx="2" presStyleCnt="3">
        <dgm:presLayoutVars>
          <dgm:chMax val="0"/>
          <dgm:bulletEnabled val="1"/>
        </dgm:presLayoutVars>
      </dgm:prSet>
      <dgm:spPr/>
    </dgm:pt>
    <dgm:pt modelId="{39410762-6063-48E9-ADAB-21A52620ED42}" type="pres">
      <dgm:prSet presAssocID="{037070B1-80FC-48F2-BE25-1456A1E79281}" presName="childText" presStyleLbl="revTx" presStyleIdx="2" presStyleCnt="3">
        <dgm:presLayoutVars>
          <dgm:bulletEnabled val="1"/>
        </dgm:presLayoutVars>
      </dgm:prSet>
      <dgm:spPr/>
    </dgm:pt>
  </dgm:ptLst>
  <dgm:cxnLst>
    <dgm:cxn modelId="{CFE85B1D-592C-4017-9924-0171334A5B82}" srcId="{128DD6F9-E9CD-4B0A-8386-0ACF04BEEB93}" destId="{2D1CBC67-5DE6-452B-843A-8DA9A3388D39}" srcOrd="1" destOrd="0" parTransId="{358F7C5C-E452-4A47-92AB-1D16890CB04D}" sibTransId="{C41B6AB5-7974-4E1E-ACB1-679D0E020E8A}"/>
    <dgm:cxn modelId="{CEE20C22-0B86-409E-AB7C-DD752FFD6041}" srcId="{037070B1-80FC-48F2-BE25-1456A1E79281}" destId="{E46E340D-080D-490C-B966-F9C5B8360187}" srcOrd="3" destOrd="0" parTransId="{A7A3AC6E-013E-452C-8B35-F5CCA16EE5F0}" sibTransId="{30BBD20C-6982-40C5-AE9C-D208C45161B5}"/>
    <dgm:cxn modelId="{99D72834-CD90-4652-BD7F-63B99FA32827}" type="presOf" srcId="{0E97D9F3-BF5D-4911-B9E1-E71F6768EF55}" destId="{39410762-6063-48E9-ADAB-21A52620ED42}" srcOrd="0" destOrd="1" presId="urn:microsoft.com/office/officeart/2005/8/layout/vList2"/>
    <dgm:cxn modelId="{FCAA2435-590F-4232-AB20-FA8139B187B4}" type="presOf" srcId="{E46E340D-080D-490C-B966-F9C5B8360187}" destId="{39410762-6063-48E9-ADAB-21A52620ED42}" srcOrd="0" destOrd="3" presId="urn:microsoft.com/office/officeart/2005/8/layout/vList2"/>
    <dgm:cxn modelId="{C72EB63D-6165-421D-BD2E-71D39DFCDC26}" srcId="{037070B1-80FC-48F2-BE25-1456A1E79281}" destId="{0E97D9F3-BF5D-4911-B9E1-E71F6768EF55}" srcOrd="1" destOrd="0" parTransId="{1B037AC4-7C21-41F2-A82A-56DF4639413E}" sibTransId="{27B2AD83-7FFC-4407-B40D-5013E41D9D25}"/>
    <dgm:cxn modelId="{FE6F9D5B-DB5A-40DF-BC22-5940259D2AD9}" type="presOf" srcId="{65613AAF-975C-414F-A21B-DF49D9493503}" destId="{FDDBD0F1-7C52-4C1E-B3F9-FAB70FB36756}" srcOrd="0" destOrd="0" presId="urn:microsoft.com/office/officeart/2005/8/layout/vList2"/>
    <dgm:cxn modelId="{9CFEB364-4003-4D30-8F1F-9660929F1C55}" srcId="{037070B1-80FC-48F2-BE25-1456A1E79281}" destId="{E02CC084-B928-4074-A25B-B1ACD13A4D1F}" srcOrd="0" destOrd="0" parTransId="{8AA4DB67-6442-439C-B37A-C3BF2E6FDF67}" sibTransId="{74A04428-F0F4-4B8C-B800-997EA032D667}"/>
    <dgm:cxn modelId="{EE10D46A-1A3D-4578-BD39-7AC33311A917}" srcId="{128DD6F9-E9CD-4B0A-8386-0ACF04BEEB93}" destId="{90138D84-956A-414D-B7FC-690CF5A54804}" srcOrd="0" destOrd="0" parTransId="{551DFF19-04F1-4843-81D5-43414EA64815}" sibTransId="{5C5A6952-1C99-46E1-8225-0B5AB67024FD}"/>
    <dgm:cxn modelId="{6AD47C4E-9382-40E0-AD1D-19430F04EE2A}" type="presOf" srcId="{037070B1-80FC-48F2-BE25-1456A1E79281}" destId="{6A25D59E-BC42-4DE0-AB70-F568C00E6C78}" srcOrd="0" destOrd="0" presId="urn:microsoft.com/office/officeart/2005/8/layout/vList2"/>
    <dgm:cxn modelId="{0B17B273-6DD1-477D-8C6D-32C6380215DB}" srcId="{9F6CEB2E-DF2D-4661-AF34-978B0EFA237F}" destId="{65613AAF-975C-414F-A21B-DF49D9493503}" srcOrd="0" destOrd="0" parTransId="{78215ED8-464D-4990-8AE8-E4428D4D3BCE}" sibTransId="{B4843CF1-551E-4012-91B5-DC7FDC4FCD8D}"/>
    <dgm:cxn modelId="{5169B4AC-5BAF-429C-95E2-139CD122A391}" type="presOf" srcId="{9F6CEB2E-DF2D-4661-AF34-978B0EFA237F}" destId="{01815EC4-EC67-4825-A4BA-8A65D8871EE0}" srcOrd="0" destOrd="0" presId="urn:microsoft.com/office/officeart/2005/8/layout/vList2"/>
    <dgm:cxn modelId="{0B6CE5AE-6D70-4F0C-844A-33E09DACF4E7}" srcId="{0F1E6DD0-63D5-423A-98C2-C8F933D6F869}" destId="{128DD6F9-E9CD-4B0A-8386-0ACF04BEEB93}" srcOrd="0" destOrd="0" parTransId="{5AB2658C-1F57-44F3-8369-582C928B1876}" sibTransId="{0D5EF202-37AC-435C-8379-F2C394EE8ECC}"/>
    <dgm:cxn modelId="{506668C4-2827-47D3-BC59-FFA9130DC443}" srcId="{0F1E6DD0-63D5-423A-98C2-C8F933D6F869}" destId="{037070B1-80FC-48F2-BE25-1456A1E79281}" srcOrd="2" destOrd="0" parTransId="{729926AD-940F-426C-BDD0-A4A8A5459899}" sibTransId="{1E9C9313-7502-4C32-9F29-B43EEA136A12}"/>
    <dgm:cxn modelId="{F203C7CA-0E2E-41DB-A02E-86D91D336678}" type="presOf" srcId="{94879F1A-C41E-4BB1-82C6-12631930C563}" destId="{39410762-6063-48E9-ADAB-21A52620ED42}" srcOrd="0" destOrd="2" presId="urn:microsoft.com/office/officeart/2005/8/layout/vList2"/>
    <dgm:cxn modelId="{C3396FCC-3ECD-4A25-99F6-9EB9873F3169}" type="presOf" srcId="{2D1CBC67-5DE6-452B-843A-8DA9A3388D39}" destId="{459EF23B-7ADA-4F24-961F-148C7DF3AB2F}" srcOrd="0" destOrd="1" presId="urn:microsoft.com/office/officeart/2005/8/layout/vList2"/>
    <dgm:cxn modelId="{5DFC80D0-FB31-47C7-A002-9235255A1379}" type="presOf" srcId="{0F1E6DD0-63D5-423A-98C2-C8F933D6F869}" destId="{A612285D-FB66-4C0D-AB74-3FE7F53F992D}" srcOrd="0" destOrd="0" presId="urn:microsoft.com/office/officeart/2005/8/layout/vList2"/>
    <dgm:cxn modelId="{C96325D1-4E59-41C7-8AE9-D8461A866B15}" srcId="{0F1E6DD0-63D5-423A-98C2-C8F933D6F869}" destId="{9F6CEB2E-DF2D-4661-AF34-978B0EFA237F}" srcOrd="1" destOrd="0" parTransId="{8E8F7CA8-C789-44A5-A770-63C809C7E2F6}" sibTransId="{F863D130-0AF5-47E8-831D-142E0700661B}"/>
    <dgm:cxn modelId="{3B7CCBD2-62B2-49C6-AE45-7C69AF68C2DF}" type="presOf" srcId="{E02CC084-B928-4074-A25B-B1ACD13A4D1F}" destId="{39410762-6063-48E9-ADAB-21A52620ED42}" srcOrd="0" destOrd="0" presId="urn:microsoft.com/office/officeart/2005/8/layout/vList2"/>
    <dgm:cxn modelId="{C6AB2ED9-3565-429A-BC0D-0863ED286FAF}" type="presOf" srcId="{90138D84-956A-414D-B7FC-690CF5A54804}" destId="{459EF23B-7ADA-4F24-961F-148C7DF3AB2F}" srcOrd="0" destOrd="0" presId="urn:microsoft.com/office/officeart/2005/8/layout/vList2"/>
    <dgm:cxn modelId="{055B44F4-3867-4447-BAF0-508364A330EA}" srcId="{037070B1-80FC-48F2-BE25-1456A1E79281}" destId="{94879F1A-C41E-4BB1-82C6-12631930C563}" srcOrd="2" destOrd="0" parTransId="{95438868-5011-46FC-8A2F-33B4D9979E9C}" sibTransId="{A69A33F9-4B31-4AAA-9F82-850A543D611E}"/>
    <dgm:cxn modelId="{B35BF2F5-5166-49CC-9DBC-5DCE5CF983B3}" type="presOf" srcId="{128DD6F9-E9CD-4B0A-8386-0ACF04BEEB93}" destId="{BB1316D1-F8A0-455E-B089-83E1AEA98E33}" srcOrd="0" destOrd="0" presId="urn:microsoft.com/office/officeart/2005/8/layout/vList2"/>
    <dgm:cxn modelId="{7F242C86-1EF0-4CD9-B51A-342A696316CD}" type="presParOf" srcId="{A612285D-FB66-4C0D-AB74-3FE7F53F992D}" destId="{BB1316D1-F8A0-455E-B089-83E1AEA98E33}" srcOrd="0" destOrd="0" presId="urn:microsoft.com/office/officeart/2005/8/layout/vList2"/>
    <dgm:cxn modelId="{31E52DD3-9AB2-4086-8532-F5C528059799}" type="presParOf" srcId="{A612285D-FB66-4C0D-AB74-3FE7F53F992D}" destId="{459EF23B-7ADA-4F24-961F-148C7DF3AB2F}" srcOrd="1" destOrd="0" presId="urn:microsoft.com/office/officeart/2005/8/layout/vList2"/>
    <dgm:cxn modelId="{E32B1313-24A2-4E43-BA21-D698A23A4435}" type="presParOf" srcId="{A612285D-FB66-4C0D-AB74-3FE7F53F992D}" destId="{01815EC4-EC67-4825-A4BA-8A65D8871EE0}" srcOrd="2" destOrd="0" presId="urn:microsoft.com/office/officeart/2005/8/layout/vList2"/>
    <dgm:cxn modelId="{61FD961C-6F73-4FA3-8A95-51E5A7B972F6}" type="presParOf" srcId="{A612285D-FB66-4C0D-AB74-3FE7F53F992D}" destId="{FDDBD0F1-7C52-4C1E-B3F9-FAB70FB36756}" srcOrd="3" destOrd="0" presId="urn:microsoft.com/office/officeart/2005/8/layout/vList2"/>
    <dgm:cxn modelId="{2CE6FD99-665A-402D-A2A0-616963A863A9}" type="presParOf" srcId="{A612285D-FB66-4C0D-AB74-3FE7F53F992D}" destId="{6A25D59E-BC42-4DE0-AB70-F568C00E6C78}" srcOrd="4" destOrd="0" presId="urn:microsoft.com/office/officeart/2005/8/layout/vList2"/>
    <dgm:cxn modelId="{4297D5B2-E079-4A94-B037-B6A2E7BF82B6}" type="presParOf" srcId="{A612285D-FB66-4C0D-AB74-3FE7F53F992D}" destId="{39410762-6063-48E9-ADAB-21A52620ED42}"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A5F02AF-FB2C-4990-84D7-89E659FECED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AC6A55E4-124D-4568-A6A3-F8D81630996B}">
      <dgm:prSet/>
      <dgm:spPr/>
      <dgm:t>
        <a:bodyPr/>
        <a:lstStyle/>
        <a:p>
          <a:r>
            <a:rPr lang="en-US"/>
            <a:t>More recent development</a:t>
          </a:r>
        </a:p>
      </dgm:t>
    </dgm:pt>
    <dgm:pt modelId="{014CAEDC-1E09-40F8-A119-61F41C6AACD4}" type="parTrans" cxnId="{677F527F-7D98-497D-8562-9AD0BF0958CA}">
      <dgm:prSet/>
      <dgm:spPr/>
      <dgm:t>
        <a:bodyPr/>
        <a:lstStyle/>
        <a:p>
          <a:endParaRPr lang="en-US"/>
        </a:p>
      </dgm:t>
    </dgm:pt>
    <dgm:pt modelId="{3A31ED42-146A-4063-8EE5-A915C7F108CA}" type="sibTrans" cxnId="{677F527F-7D98-497D-8562-9AD0BF0958CA}">
      <dgm:prSet/>
      <dgm:spPr/>
      <dgm:t>
        <a:bodyPr/>
        <a:lstStyle/>
        <a:p>
          <a:endParaRPr lang="en-US"/>
        </a:p>
      </dgm:t>
    </dgm:pt>
    <dgm:pt modelId="{EA0D12F5-77E7-47E3-8C29-F2F5AE4DA6C0}">
      <dgm:prSet/>
      <dgm:spPr/>
      <dgm:t>
        <a:bodyPr/>
        <a:lstStyle/>
        <a:p>
          <a:r>
            <a:rPr lang="en-US"/>
            <a:t>Melissa</a:t>
          </a:r>
        </a:p>
      </dgm:t>
    </dgm:pt>
    <dgm:pt modelId="{4C2AD01E-9A5C-4536-BAA5-CE0B76ED5582}" type="parTrans" cxnId="{732CB8CD-EF80-4520-9C16-CF5F06E829B3}">
      <dgm:prSet/>
      <dgm:spPr/>
      <dgm:t>
        <a:bodyPr/>
        <a:lstStyle/>
        <a:p>
          <a:endParaRPr lang="en-US"/>
        </a:p>
      </dgm:t>
    </dgm:pt>
    <dgm:pt modelId="{CACE6407-3AB9-4F2B-AD1D-424A5BC91244}" type="sibTrans" cxnId="{732CB8CD-EF80-4520-9C16-CF5F06E829B3}">
      <dgm:prSet/>
      <dgm:spPr/>
      <dgm:t>
        <a:bodyPr/>
        <a:lstStyle/>
        <a:p>
          <a:endParaRPr lang="en-US"/>
        </a:p>
      </dgm:t>
    </dgm:pt>
    <dgm:pt modelId="{E7A473FE-E214-44F7-AE0F-88C1BD426F9D}">
      <dgm:prSet/>
      <dgm:spPr/>
      <dgm:t>
        <a:bodyPr/>
        <a:lstStyle/>
        <a:p>
          <a:r>
            <a:rPr lang="en-US"/>
            <a:t>exploits MS Word macro in attached doc</a:t>
          </a:r>
        </a:p>
      </dgm:t>
    </dgm:pt>
    <dgm:pt modelId="{8B3E8D4E-75E0-48D1-B478-AEA19CACCFA4}" type="parTrans" cxnId="{7443971C-E5F2-40EE-AF32-6F8ECAFC5EFB}">
      <dgm:prSet/>
      <dgm:spPr/>
      <dgm:t>
        <a:bodyPr/>
        <a:lstStyle/>
        <a:p>
          <a:endParaRPr lang="en-US"/>
        </a:p>
      </dgm:t>
    </dgm:pt>
    <dgm:pt modelId="{A8341EA7-288C-4E15-8E62-F85E68EE8D67}" type="sibTrans" cxnId="{7443971C-E5F2-40EE-AF32-6F8ECAFC5EFB}">
      <dgm:prSet/>
      <dgm:spPr/>
      <dgm:t>
        <a:bodyPr/>
        <a:lstStyle/>
        <a:p>
          <a:endParaRPr lang="en-US"/>
        </a:p>
      </dgm:t>
    </dgm:pt>
    <dgm:pt modelId="{3BA87B6F-A438-409A-8945-142514BF6598}">
      <dgm:prSet/>
      <dgm:spPr/>
      <dgm:t>
        <a:bodyPr/>
        <a:lstStyle/>
        <a:p>
          <a:r>
            <a:rPr lang="en-US"/>
            <a:t>if attachment opened, macro activates</a:t>
          </a:r>
        </a:p>
      </dgm:t>
    </dgm:pt>
    <dgm:pt modelId="{8C302F58-1621-4CDC-A1AD-59648FF70B00}" type="parTrans" cxnId="{AD71BB41-857A-4D76-8C7A-2A925AF4F498}">
      <dgm:prSet/>
      <dgm:spPr/>
      <dgm:t>
        <a:bodyPr/>
        <a:lstStyle/>
        <a:p>
          <a:endParaRPr lang="en-US"/>
        </a:p>
      </dgm:t>
    </dgm:pt>
    <dgm:pt modelId="{B63E1221-E031-4B19-BBD8-9724F3156ECB}" type="sibTrans" cxnId="{AD71BB41-857A-4D76-8C7A-2A925AF4F498}">
      <dgm:prSet/>
      <dgm:spPr/>
      <dgm:t>
        <a:bodyPr/>
        <a:lstStyle/>
        <a:p>
          <a:endParaRPr lang="en-US"/>
        </a:p>
      </dgm:t>
    </dgm:pt>
    <dgm:pt modelId="{7B3E8E01-D7E4-45DD-B852-5A924464AFA7}">
      <dgm:prSet/>
      <dgm:spPr/>
      <dgm:t>
        <a:bodyPr/>
        <a:lstStyle/>
        <a:p>
          <a:r>
            <a:rPr lang="en-US"/>
            <a:t>sends email to all on users address list and does local damage</a:t>
          </a:r>
        </a:p>
      </dgm:t>
    </dgm:pt>
    <dgm:pt modelId="{E69222C6-6C61-4E50-B53A-85D4E4B20F1A}" type="parTrans" cxnId="{8CA09B7F-03A1-4D84-88B2-26ADCFE8F403}">
      <dgm:prSet/>
      <dgm:spPr/>
      <dgm:t>
        <a:bodyPr/>
        <a:lstStyle/>
        <a:p>
          <a:endParaRPr lang="en-US"/>
        </a:p>
      </dgm:t>
    </dgm:pt>
    <dgm:pt modelId="{B98A44A0-2A54-4288-B87D-15F0FA4F1A4B}" type="sibTrans" cxnId="{8CA09B7F-03A1-4D84-88B2-26ADCFE8F403}">
      <dgm:prSet/>
      <dgm:spPr/>
      <dgm:t>
        <a:bodyPr/>
        <a:lstStyle/>
        <a:p>
          <a:endParaRPr lang="en-US"/>
        </a:p>
      </dgm:t>
    </dgm:pt>
    <dgm:pt modelId="{EC9C0EA9-6C46-4444-8B49-6142AA7410DE}" type="pres">
      <dgm:prSet presAssocID="{5A5F02AF-FB2C-4990-84D7-89E659FECED9}" presName="linear" presStyleCnt="0">
        <dgm:presLayoutVars>
          <dgm:animLvl val="lvl"/>
          <dgm:resizeHandles val="exact"/>
        </dgm:presLayoutVars>
      </dgm:prSet>
      <dgm:spPr/>
    </dgm:pt>
    <dgm:pt modelId="{97093EEE-C7AD-4673-95A0-FCFF4FDD930D}" type="pres">
      <dgm:prSet presAssocID="{AC6A55E4-124D-4568-A6A3-F8D81630996B}" presName="parentText" presStyleLbl="node1" presStyleIdx="0" presStyleCnt="2">
        <dgm:presLayoutVars>
          <dgm:chMax val="0"/>
          <dgm:bulletEnabled val="1"/>
        </dgm:presLayoutVars>
      </dgm:prSet>
      <dgm:spPr/>
    </dgm:pt>
    <dgm:pt modelId="{E53060BF-5287-453E-99DD-949168E9EE05}" type="pres">
      <dgm:prSet presAssocID="{3A31ED42-146A-4063-8EE5-A915C7F108CA}" presName="spacer" presStyleCnt="0"/>
      <dgm:spPr/>
    </dgm:pt>
    <dgm:pt modelId="{CBA80401-D259-4699-A24C-793DC12D0002}" type="pres">
      <dgm:prSet presAssocID="{EA0D12F5-77E7-47E3-8C29-F2F5AE4DA6C0}" presName="parentText" presStyleLbl="node1" presStyleIdx="1" presStyleCnt="2">
        <dgm:presLayoutVars>
          <dgm:chMax val="0"/>
          <dgm:bulletEnabled val="1"/>
        </dgm:presLayoutVars>
      </dgm:prSet>
      <dgm:spPr/>
    </dgm:pt>
    <dgm:pt modelId="{E91D74FB-8A86-473C-A5B5-D42E1DE1BF96}" type="pres">
      <dgm:prSet presAssocID="{EA0D12F5-77E7-47E3-8C29-F2F5AE4DA6C0}" presName="childText" presStyleLbl="revTx" presStyleIdx="0" presStyleCnt="1">
        <dgm:presLayoutVars>
          <dgm:bulletEnabled val="1"/>
        </dgm:presLayoutVars>
      </dgm:prSet>
      <dgm:spPr/>
    </dgm:pt>
  </dgm:ptLst>
  <dgm:cxnLst>
    <dgm:cxn modelId="{7443971C-E5F2-40EE-AF32-6F8ECAFC5EFB}" srcId="{EA0D12F5-77E7-47E3-8C29-F2F5AE4DA6C0}" destId="{E7A473FE-E214-44F7-AE0F-88C1BD426F9D}" srcOrd="0" destOrd="0" parTransId="{8B3E8D4E-75E0-48D1-B478-AEA19CACCFA4}" sibTransId="{A8341EA7-288C-4E15-8E62-F85E68EE8D67}"/>
    <dgm:cxn modelId="{E72FE63A-6962-4E25-AF59-34C7CC7A2763}" type="presOf" srcId="{3BA87B6F-A438-409A-8945-142514BF6598}" destId="{E91D74FB-8A86-473C-A5B5-D42E1DE1BF96}" srcOrd="0" destOrd="1" presId="urn:microsoft.com/office/officeart/2005/8/layout/vList2"/>
    <dgm:cxn modelId="{AD71BB41-857A-4D76-8C7A-2A925AF4F498}" srcId="{EA0D12F5-77E7-47E3-8C29-F2F5AE4DA6C0}" destId="{3BA87B6F-A438-409A-8945-142514BF6598}" srcOrd="1" destOrd="0" parTransId="{8C302F58-1621-4CDC-A1AD-59648FF70B00}" sibTransId="{B63E1221-E031-4B19-BBD8-9724F3156ECB}"/>
    <dgm:cxn modelId="{677F527F-7D98-497D-8562-9AD0BF0958CA}" srcId="{5A5F02AF-FB2C-4990-84D7-89E659FECED9}" destId="{AC6A55E4-124D-4568-A6A3-F8D81630996B}" srcOrd="0" destOrd="0" parTransId="{014CAEDC-1E09-40F8-A119-61F41C6AACD4}" sibTransId="{3A31ED42-146A-4063-8EE5-A915C7F108CA}"/>
    <dgm:cxn modelId="{8CA09B7F-03A1-4D84-88B2-26ADCFE8F403}" srcId="{EA0D12F5-77E7-47E3-8C29-F2F5AE4DA6C0}" destId="{7B3E8E01-D7E4-45DD-B852-5A924464AFA7}" srcOrd="2" destOrd="0" parTransId="{E69222C6-6C61-4E50-B53A-85D4E4B20F1A}" sibTransId="{B98A44A0-2A54-4288-B87D-15F0FA4F1A4B}"/>
    <dgm:cxn modelId="{208DC49E-6FAD-4226-BDB0-1C57CE405C6A}" type="presOf" srcId="{5A5F02AF-FB2C-4990-84D7-89E659FECED9}" destId="{EC9C0EA9-6C46-4444-8B49-6142AA7410DE}" srcOrd="0" destOrd="0" presId="urn:microsoft.com/office/officeart/2005/8/layout/vList2"/>
    <dgm:cxn modelId="{254A96AF-8830-4E5C-9A86-A8E56388D6C7}" type="presOf" srcId="{AC6A55E4-124D-4568-A6A3-F8D81630996B}" destId="{97093EEE-C7AD-4673-95A0-FCFF4FDD930D}" srcOrd="0" destOrd="0" presId="urn:microsoft.com/office/officeart/2005/8/layout/vList2"/>
    <dgm:cxn modelId="{8B7949C3-EEDB-4247-8126-F35F59B5CF8B}" type="presOf" srcId="{7B3E8E01-D7E4-45DD-B852-5A924464AFA7}" destId="{E91D74FB-8A86-473C-A5B5-D42E1DE1BF96}" srcOrd="0" destOrd="2" presId="urn:microsoft.com/office/officeart/2005/8/layout/vList2"/>
    <dgm:cxn modelId="{732CB8CD-EF80-4520-9C16-CF5F06E829B3}" srcId="{5A5F02AF-FB2C-4990-84D7-89E659FECED9}" destId="{EA0D12F5-77E7-47E3-8C29-F2F5AE4DA6C0}" srcOrd="1" destOrd="0" parTransId="{4C2AD01E-9A5C-4536-BAA5-CE0B76ED5582}" sibTransId="{CACE6407-3AB9-4F2B-AD1D-424A5BC91244}"/>
    <dgm:cxn modelId="{993E74D7-DEEE-469D-BE5E-1D4F43A521B9}" type="presOf" srcId="{E7A473FE-E214-44F7-AE0F-88C1BD426F9D}" destId="{E91D74FB-8A86-473C-A5B5-D42E1DE1BF96}" srcOrd="0" destOrd="0" presId="urn:microsoft.com/office/officeart/2005/8/layout/vList2"/>
    <dgm:cxn modelId="{555ED5FE-65ED-49F2-B40E-4A2598624CFD}" type="presOf" srcId="{EA0D12F5-77E7-47E3-8C29-F2F5AE4DA6C0}" destId="{CBA80401-D259-4699-A24C-793DC12D0002}" srcOrd="0" destOrd="0" presId="urn:microsoft.com/office/officeart/2005/8/layout/vList2"/>
    <dgm:cxn modelId="{E7052E33-BD68-4B29-B98E-BF67EDDE7FEB}" type="presParOf" srcId="{EC9C0EA9-6C46-4444-8B49-6142AA7410DE}" destId="{97093EEE-C7AD-4673-95A0-FCFF4FDD930D}" srcOrd="0" destOrd="0" presId="urn:microsoft.com/office/officeart/2005/8/layout/vList2"/>
    <dgm:cxn modelId="{1AAFDBBF-31D9-44BD-BD92-97869776C42B}" type="presParOf" srcId="{EC9C0EA9-6C46-4444-8B49-6142AA7410DE}" destId="{E53060BF-5287-453E-99DD-949168E9EE05}" srcOrd="1" destOrd="0" presId="urn:microsoft.com/office/officeart/2005/8/layout/vList2"/>
    <dgm:cxn modelId="{C0040CB1-28FD-4D4D-B0BD-CA14F3B67484}" type="presParOf" srcId="{EC9C0EA9-6C46-4444-8B49-6142AA7410DE}" destId="{CBA80401-D259-4699-A24C-793DC12D0002}" srcOrd="2" destOrd="0" presId="urn:microsoft.com/office/officeart/2005/8/layout/vList2"/>
    <dgm:cxn modelId="{352162DE-9BEB-441E-97F5-D15E34FBEB3B}" type="presParOf" srcId="{EC9C0EA9-6C46-4444-8B49-6142AA7410DE}" destId="{E91D74FB-8A86-473C-A5B5-D42E1DE1BF96}"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6C9820-A189-4B68-8F72-8E5B130D8DE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218CC9E-C759-4198-B49E-7AFC48578C6B}">
      <dgm:prSet/>
      <dgm:spPr/>
      <dgm:t>
        <a:bodyPr/>
        <a:lstStyle/>
        <a:p>
          <a:r>
            <a:rPr lang="en-US"/>
            <a:t>Prevention: ideal solution but difficult</a:t>
          </a:r>
        </a:p>
      </dgm:t>
    </dgm:pt>
    <dgm:pt modelId="{9B6F41A3-07A1-49D1-AFEB-E84C7FBE8AC4}" type="parTrans" cxnId="{B7AEC20F-FA24-42C5-8668-BA8666E507AA}">
      <dgm:prSet/>
      <dgm:spPr/>
      <dgm:t>
        <a:bodyPr/>
        <a:lstStyle/>
        <a:p>
          <a:endParaRPr lang="en-US"/>
        </a:p>
      </dgm:t>
    </dgm:pt>
    <dgm:pt modelId="{9DAD2099-3207-4E73-94CB-29CD4C3ED111}" type="sibTrans" cxnId="{B7AEC20F-FA24-42C5-8668-BA8666E507AA}">
      <dgm:prSet/>
      <dgm:spPr/>
      <dgm:t>
        <a:bodyPr/>
        <a:lstStyle/>
        <a:p>
          <a:endParaRPr lang="en-US"/>
        </a:p>
      </dgm:t>
    </dgm:pt>
    <dgm:pt modelId="{AE30EEAF-8DC5-4101-AA92-67AC4831418B}">
      <dgm:prSet/>
      <dgm:spPr/>
      <dgm:t>
        <a:bodyPr/>
        <a:lstStyle/>
        <a:p>
          <a:r>
            <a:rPr lang="en-US"/>
            <a:t>Realistically need:</a:t>
          </a:r>
        </a:p>
      </dgm:t>
    </dgm:pt>
    <dgm:pt modelId="{515BD0BB-1294-4DB8-B5DC-4ADCD9B1EA2B}" type="parTrans" cxnId="{A643EE55-E73A-4B2B-8E81-4547EA3A8333}">
      <dgm:prSet/>
      <dgm:spPr/>
      <dgm:t>
        <a:bodyPr/>
        <a:lstStyle/>
        <a:p>
          <a:endParaRPr lang="en-US"/>
        </a:p>
      </dgm:t>
    </dgm:pt>
    <dgm:pt modelId="{14D41A6C-394A-4AE0-973F-9121A7518BAD}" type="sibTrans" cxnId="{A643EE55-E73A-4B2B-8E81-4547EA3A8333}">
      <dgm:prSet/>
      <dgm:spPr/>
      <dgm:t>
        <a:bodyPr/>
        <a:lstStyle/>
        <a:p>
          <a:endParaRPr lang="en-US"/>
        </a:p>
      </dgm:t>
    </dgm:pt>
    <dgm:pt modelId="{B8009F32-8C5E-4F5C-8691-822C271E6220}">
      <dgm:prSet/>
      <dgm:spPr/>
      <dgm:t>
        <a:bodyPr/>
        <a:lstStyle/>
        <a:p>
          <a:r>
            <a:rPr lang="en-US"/>
            <a:t>detection: determine what occurred</a:t>
          </a:r>
        </a:p>
      </dgm:t>
    </dgm:pt>
    <dgm:pt modelId="{3FE37B47-5D5C-4C5A-B667-34E74D7F1802}" type="parTrans" cxnId="{1B63E9CC-57D1-487D-99BB-EB615A4D7B70}">
      <dgm:prSet/>
      <dgm:spPr/>
      <dgm:t>
        <a:bodyPr/>
        <a:lstStyle/>
        <a:p>
          <a:endParaRPr lang="en-US"/>
        </a:p>
      </dgm:t>
    </dgm:pt>
    <dgm:pt modelId="{D81558D4-1A0C-43CD-9AFE-2AA5610EA877}" type="sibTrans" cxnId="{1B63E9CC-57D1-487D-99BB-EB615A4D7B70}">
      <dgm:prSet/>
      <dgm:spPr/>
      <dgm:t>
        <a:bodyPr/>
        <a:lstStyle/>
        <a:p>
          <a:endParaRPr lang="en-US"/>
        </a:p>
      </dgm:t>
    </dgm:pt>
    <dgm:pt modelId="{EB01ECDB-977A-49BC-9636-AFC12CEB19FE}">
      <dgm:prSet/>
      <dgm:spPr/>
      <dgm:t>
        <a:bodyPr/>
        <a:lstStyle/>
        <a:p>
          <a:r>
            <a:rPr lang="en-US"/>
            <a:t>identification: identify the specific virus</a:t>
          </a:r>
        </a:p>
      </dgm:t>
    </dgm:pt>
    <dgm:pt modelId="{4F354BCC-59EE-49BA-B6FE-26E5BC3D5B13}" type="parTrans" cxnId="{AF5F30AC-32A7-4CF3-BE10-80505E161928}">
      <dgm:prSet/>
      <dgm:spPr/>
      <dgm:t>
        <a:bodyPr/>
        <a:lstStyle/>
        <a:p>
          <a:endParaRPr lang="en-US"/>
        </a:p>
      </dgm:t>
    </dgm:pt>
    <dgm:pt modelId="{5B27E220-47DD-4F16-B6C0-123DD2CC7C40}" type="sibTrans" cxnId="{AF5F30AC-32A7-4CF3-BE10-80505E161928}">
      <dgm:prSet/>
      <dgm:spPr/>
      <dgm:t>
        <a:bodyPr/>
        <a:lstStyle/>
        <a:p>
          <a:endParaRPr lang="en-US"/>
        </a:p>
      </dgm:t>
    </dgm:pt>
    <dgm:pt modelId="{46595ACA-DB8F-4DAA-9918-9F89281F7B42}">
      <dgm:prSet/>
      <dgm:spPr/>
      <dgm:t>
        <a:bodyPr/>
        <a:lstStyle/>
        <a:p>
          <a:r>
            <a:rPr lang="en-US"/>
            <a:t>removal: remove all traces</a:t>
          </a:r>
        </a:p>
      </dgm:t>
    </dgm:pt>
    <dgm:pt modelId="{F8C3F5B4-501C-4071-85BD-B6C0244A8ADC}" type="parTrans" cxnId="{A165D1E0-631C-42B9-B432-D56FA451E685}">
      <dgm:prSet/>
      <dgm:spPr/>
      <dgm:t>
        <a:bodyPr/>
        <a:lstStyle/>
        <a:p>
          <a:endParaRPr lang="en-US"/>
        </a:p>
      </dgm:t>
    </dgm:pt>
    <dgm:pt modelId="{C2D49FE3-02CA-4411-B737-B2DC7EB22E8D}" type="sibTrans" cxnId="{A165D1E0-631C-42B9-B432-D56FA451E685}">
      <dgm:prSet/>
      <dgm:spPr/>
      <dgm:t>
        <a:bodyPr/>
        <a:lstStyle/>
        <a:p>
          <a:endParaRPr lang="en-US"/>
        </a:p>
      </dgm:t>
    </dgm:pt>
    <dgm:pt modelId="{1957BB2E-2952-47F0-A50A-C3A7E6E8133B}">
      <dgm:prSet/>
      <dgm:spPr/>
      <dgm:t>
        <a:bodyPr/>
        <a:lstStyle/>
        <a:p>
          <a:r>
            <a:rPr lang="en-US"/>
            <a:t>If detected but can’t identify or remove, must discard and replace infected program</a:t>
          </a:r>
        </a:p>
      </dgm:t>
    </dgm:pt>
    <dgm:pt modelId="{C7C00CBD-A27B-4176-9C5F-5AC6ADED0451}" type="parTrans" cxnId="{003B9EF1-47A5-4C9B-881C-C07B11990709}">
      <dgm:prSet/>
      <dgm:spPr/>
      <dgm:t>
        <a:bodyPr/>
        <a:lstStyle/>
        <a:p>
          <a:endParaRPr lang="en-US"/>
        </a:p>
      </dgm:t>
    </dgm:pt>
    <dgm:pt modelId="{FE24335B-41AE-4D9C-9EF4-7B320DEB3010}" type="sibTrans" cxnId="{003B9EF1-47A5-4C9B-881C-C07B11990709}">
      <dgm:prSet/>
      <dgm:spPr/>
      <dgm:t>
        <a:bodyPr/>
        <a:lstStyle/>
        <a:p>
          <a:endParaRPr lang="en-US"/>
        </a:p>
      </dgm:t>
    </dgm:pt>
    <dgm:pt modelId="{80E8659F-5D34-4912-86D6-FAD6AE004AA4}" type="pres">
      <dgm:prSet presAssocID="{5D6C9820-A189-4B68-8F72-8E5B130D8DEF}" presName="root" presStyleCnt="0">
        <dgm:presLayoutVars>
          <dgm:dir/>
          <dgm:resizeHandles val="exact"/>
        </dgm:presLayoutVars>
      </dgm:prSet>
      <dgm:spPr/>
    </dgm:pt>
    <dgm:pt modelId="{0DBFB35B-CE97-4054-9541-B92AFF9A93A9}" type="pres">
      <dgm:prSet presAssocID="{B218CC9E-C759-4198-B49E-7AFC48578C6B}" presName="compNode" presStyleCnt="0"/>
      <dgm:spPr/>
    </dgm:pt>
    <dgm:pt modelId="{00FC09A5-08B2-4354-A288-7BE73C506F8C}" type="pres">
      <dgm:prSet presAssocID="{B218CC9E-C759-4198-B49E-7AFC48578C6B}" presName="bgRect" presStyleLbl="bgShp" presStyleIdx="0" presStyleCnt="3"/>
      <dgm:spPr/>
    </dgm:pt>
    <dgm:pt modelId="{77CDA849-1784-416B-8DD4-54E56C955E83}" type="pres">
      <dgm:prSet presAssocID="{B218CC9E-C759-4198-B49E-7AFC48578C6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756536B-52BD-431D-8837-54DC15FD9AA7}" type="pres">
      <dgm:prSet presAssocID="{B218CC9E-C759-4198-B49E-7AFC48578C6B}" presName="spaceRect" presStyleCnt="0"/>
      <dgm:spPr/>
    </dgm:pt>
    <dgm:pt modelId="{94B70BD4-0EB2-4660-9A47-4CF30075DFBA}" type="pres">
      <dgm:prSet presAssocID="{B218CC9E-C759-4198-B49E-7AFC48578C6B}" presName="parTx" presStyleLbl="revTx" presStyleIdx="0" presStyleCnt="4">
        <dgm:presLayoutVars>
          <dgm:chMax val="0"/>
          <dgm:chPref val="0"/>
        </dgm:presLayoutVars>
      </dgm:prSet>
      <dgm:spPr/>
    </dgm:pt>
    <dgm:pt modelId="{91080153-C0F4-4416-BA51-D3C90343D9CF}" type="pres">
      <dgm:prSet presAssocID="{9DAD2099-3207-4E73-94CB-29CD4C3ED111}" presName="sibTrans" presStyleCnt="0"/>
      <dgm:spPr/>
    </dgm:pt>
    <dgm:pt modelId="{2BC8F3C0-3DE7-44D3-8CCB-7EB588DC16D1}" type="pres">
      <dgm:prSet presAssocID="{AE30EEAF-8DC5-4101-AA92-67AC4831418B}" presName="compNode" presStyleCnt="0"/>
      <dgm:spPr/>
    </dgm:pt>
    <dgm:pt modelId="{1EE8A9A7-D7BB-401A-ABA5-536D13B73121}" type="pres">
      <dgm:prSet presAssocID="{AE30EEAF-8DC5-4101-AA92-67AC4831418B}" presName="bgRect" presStyleLbl="bgShp" presStyleIdx="1" presStyleCnt="3"/>
      <dgm:spPr/>
    </dgm:pt>
    <dgm:pt modelId="{35A1F4F7-984B-43BF-9614-226DB0B17625}" type="pres">
      <dgm:prSet presAssocID="{AE30EEAF-8DC5-4101-AA92-67AC4831418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g under Magnifying Glass"/>
        </a:ext>
      </dgm:extLst>
    </dgm:pt>
    <dgm:pt modelId="{4CBAC603-5A57-430D-A906-9631897AB1BD}" type="pres">
      <dgm:prSet presAssocID="{AE30EEAF-8DC5-4101-AA92-67AC4831418B}" presName="spaceRect" presStyleCnt="0"/>
      <dgm:spPr/>
    </dgm:pt>
    <dgm:pt modelId="{69DB7C57-92E4-4531-A0AB-88BCE11E92C7}" type="pres">
      <dgm:prSet presAssocID="{AE30EEAF-8DC5-4101-AA92-67AC4831418B}" presName="parTx" presStyleLbl="revTx" presStyleIdx="1" presStyleCnt="4">
        <dgm:presLayoutVars>
          <dgm:chMax val="0"/>
          <dgm:chPref val="0"/>
        </dgm:presLayoutVars>
      </dgm:prSet>
      <dgm:spPr/>
    </dgm:pt>
    <dgm:pt modelId="{48F36A62-FFF1-4392-B9D3-113844F4F60A}" type="pres">
      <dgm:prSet presAssocID="{AE30EEAF-8DC5-4101-AA92-67AC4831418B}" presName="desTx" presStyleLbl="revTx" presStyleIdx="2" presStyleCnt="4">
        <dgm:presLayoutVars/>
      </dgm:prSet>
      <dgm:spPr/>
    </dgm:pt>
    <dgm:pt modelId="{DEAE1C1F-C32A-495B-A29A-D90895B5B9F4}" type="pres">
      <dgm:prSet presAssocID="{14D41A6C-394A-4AE0-973F-9121A7518BAD}" presName="sibTrans" presStyleCnt="0"/>
      <dgm:spPr/>
    </dgm:pt>
    <dgm:pt modelId="{FD611BE8-254B-49C8-8E45-3F6947D672A9}" type="pres">
      <dgm:prSet presAssocID="{1957BB2E-2952-47F0-A50A-C3A7E6E8133B}" presName="compNode" presStyleCnt="0"/>
      <dgm:spPr/>
    </dgm:pt>
    <dgm:pt modelId="{FEC13B60-090A-497C-AABD-FA508F003A47}" type="pres">
      <dgm:prSet presAssocID="{1957BB2E-2952-47F0-A50A-C3A7E6E8133B}" presName="bgRect" presStyleLbl="bgShp" presStyleIdx="2" presStyleCnt="3"/>
      <dgm:spPr/>
    </dgm:pt>
    <dgm:pt modelId="{598C1DA3-B67C-435C-90F5-2236A9B3BFF5}" type="pres">
      <dgm:prSet presAssocID="{1957BB2E-2952-47F0-A50A-C3A7E6E813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tor"/>
        </a:ext>
      </dgm:extLst>
    </dgm:pt>
    <dgm:pt modelId="{371C48B0-D0A3-4E29-AB09-5F2A53CC1207}" type="pres">
      <dgm:prSet presAssocID="{1957BB2E-2952-47F0-A50A-C3A7E6E8133B}" presName="spaceRect" presStyleCnt="0"/>
      <dgm:spPr/>
    </dgm:pt>
    <dgm:pt modelId="{EADEFF9F-F1E8-4948-B4C9-8195E5907347}" type="pres">
      <dgm:prSet presAssocID="{1957BB2E-2952-47F0-A50A-C3A7E6E8133B}" presName="parTx" presStyleLbl="revTx" presStyleIdx="3" presStyleCnt="4">
        <dgm:presLayoutVars>
          <dgm:chMax val="0"/>
          <dgm:chPref val="0"/>
        </dgm:presLayoutVars>
      </dgm:prSet>
      <dgm:spPr/>
    </dgm:pt>
  </dgm:ptLst>
  <dgm:cxnLst>
    <dgm:cxn modelId="{B7AEC20F-FA24-42C5-8668-BA8666E507AA}" srcId="{5D6C9820-A189-4B68-8F72-8E5B130D8DEF}" destId="{B218CC9E-C759-4198-B49E-7AFC48578C6B}" srcOrd="0" destOrd="0" parTransId="{9B6F41A3-07A1-49D1-AFEB-E84C7FBE8AC4}" sibTransId="{9DAD2099-3207-4E73-94CB-29CD4C3ED111}"/>
    <dgm:cxn modelId="{32FCD812-EDA8-4846-BFDA-0E3538817E84}" type="presOf" srcId="{B8009F32-8C5E-4F5C-8691-822C271E6220}" destId="{48F36A62-FFF1-4392-B9D3-113844F4F60A}" srcOrd="0" destOrd="0" presId="urn:microsoft.com/office/officeart/2018/2/layout/IconVerticalSolidList"/>
    <dgm:cxn modelId="{F21DF339-9695-49F4-B36C-BA8E11CDE363}" type="presOf" srcId="{B218CC9E-C759-4198-B49E-7AFC48578C6B}" destId="{94B70BD4-0EB2-4660-9A47-4CF30075DFBA}" srcOrd="0" destOrd="0" presId="urn:microsoft.com/office/officeart/2018/2/layout/IconVerticalSolidList"/>
    <dgm:cxn modelId="{D522C44E-B9B4-4D13-829C-5602BADE2B4E}" type="presOf" srcId="{1957BB2E-2952-47F0-A50A-C3A7E6E8133B}" destId="{EADEFF9F-F1E8-4948-B4C9-8195E5907347}" srcOrd="0" destOrd="0" presId="urn:microsoft.com/office/officeart/2018/2/layout/IconVerticalSolidList"/>
    <dgm:cxn modelId="{57F98D4F-7CB7-4287-85DC-B4ACAD56CC68}" type="presOf" srcId="{EB01ECDB-977A-49BC-9636-AFC12CEB19FE}" destId="{48F36A62-FFF1-4392-B9D3-113844F4F60A}" srcOrd="0" destOrd="1" presId="urn:microsoft.com/office/officeart/2018/2/layout/IconVerticalSolidList"/>
    <dgm:cxn modelId="{7913CC54-F233-4E5C-B140-336FA6E56CFF}" type="presOf" srcId="{5D6C9820-A189-4B68-8F72-8E5B130D8DEF}" destId="{80E8659F-5D34-4912-86D6-FAD6AE004AA4}" srcOrd="0" destOrd="0" presId="urn:microsoft.com/office/officeart/2018/2/layout/IconVerticalSolidList"/>
    <dgm:cxn modelId="{A643EE55-E73A-4B2B-8E81-4547EA3A8333}" srcId="{5D6C9820-A189-4B68-8F72-8E5B130D8DEF}" destId="{AE30EEAF-8DC5-4101-AA92-67AC4831418B}" srcOrd="1" destOrd="0" parTransId="{515BD0BB-1294-4DB8-B5DC-4ADCD9B1EA2B}" sibTransId="{14D41A6C-394A-4AE0-973F-9121A7518BAD}"/>
    <dgm:cxn modelId="{AF5F30AC-32A7-4CF3-BE10-80505E161928}" srcId="{AE30EEAF-8DC5-4101-AA92-67AC4831418B}" destId="{EB01ECDB-977A-49BC-9636-AFC12CEB19FE}" srcOrd="1" destOrd="0" parTransId="{4F354BCC-59EE-49BA-B6FE-26E5BC3D5B13}" sibTransId="{5B27E220-47DD-4F16-B6C0-123DD2CC7C40}"/>
    <dgm:cxn modelId="{ADD4C7B0-CB17-4586-BA8E-861702780808}" type="presOf" srcId="{46595ACA-DB8F-4DAA-9918-9F89281F7B42}" destId="{48F36A62-FFF1-4392-B9D3-113844F4F60A}" srcOrd="0" destOrd="2" presId="urn:microsoft.com/office/officeart/2018/2/layout/IconVerticalSolidList"/>
    <dgm:cxn modelId="{85E85EC1-C03C-4C80-B7EF-2003D01B22F0}" type="presOf" srcId="{AE30EEAF-8DC5-4101-AA92-67AC4831418B}" destId="{69DB7C57-92E4-4531-A0AB-88BCE11E92C7}" srcOrd="0" destOrd="0" presId="urn:microsoft.com/office/officeart/2018/2/layout/IconVerticalSolidList"/>
    <dgm:cxn modelId="{1B63E9CC-57D1-487D-99BB-EB615A4D7B70}" srcId="{AE30EEAF-8DC5-4101-AA92-67AC4831418B}" destId="{B8009F32-8C5E-4F5C-8691-822C271E6220}" srcOrd="0" destOrd="0" parTransId="{3FE37B47-5D5C-4C5A-B667-34E74D7F1802}" sibTransId="{D81558D4-1A0C-43CD-9AFE-2AA5610EA877}"/>
    <dgm:cxn modelId="{A165D1E0-631C-42B9-B432-D56FA451E685}" srcId="{AE30EEAF-8DC5-4101-AA92-67AC4831418B}" destId="{46595ACA-DB8F-4DAA-9918-9F89281F7B42}" srcOrd="2" destOrd="0" parTransId="{F8C3F5B4-501C-4071-85BD-B6C0244A8ADC}" sibTransId="{C2D49FE3-02CA-4411-B737-B2DC7EB22E8D}"/>
    <dgm:cxn modelId="{003B9EF1-47A5-4C9B-881C-C07B11990709}" srcId="{5D6C9820-A189-4B68-8F72-8E5B130D8DEF}" destId="{1957BB2E-2952-47F0-A50A-C3A7E6E8133B}" srcOrd="2" destOrd="0" parTransId="{C7C00CBD-A27B-4176-9C5F-5AC6ADED0451}" sibTransId="{FE24335B-41AE-4D9C-9EF4-7B320DEB3010}"/>
    <dgm:cxn modelId="{EAF80BDC-9888-4B82-A196-F71BBD0A2CDD}" type="presParOf" srcId="{80E8659F-5D34-4912-86D6-FAD6AE004AA4}" destId="{0DBFB35B-CE97-4054-9541-B92AFF9A93A9}" srcOrd="0" destOrd="0" presId="urn:microsoft.com/office/officeart/2018/2/layout/IconVerticalSolidList"/>
    <dgm:cxn modelId="{DCE6EA4B-8923-497F-96B0-69CFD5FC8770}" type="presParOf" srcId="{0DBFB35B-CE97-4054-9541-B92AFF9A93A9}" destId="{00FC09A5-08B2-4354-A288-7BE73C506F8C}" srcOrd="0" destOrd="0" presId="urn:microsoft.com/office/officeart/2018/2/layout/IconVerticalSolidList"/>
    <dgm:cxn modelId="{67F4E929-FC22-46FA-85FC-322C79D1B712}" type="presParOf" srcId="{0DBFB35B-CE97-4054-9541-B92AFF9A93A9}" destId="{77CDA849-1784-416B-8DD4-54E56C955E83}" srcOrd="1" destOrd="0" presId="urn:microsoft.com/office/officeart/2018/2/layout/IconVerticalSolidList"/>
    <dgm:cxn modelId="{C8672F25-B4EF-4764-AAB2-722E8EA8B0EC}" type="presParOf" srcId="{0DBFB35B-CE97-4054-9541-B92AFF9A93A9}" destId="{3756536B-52BD-431D-8837-54DC15FD9AA7}" srcOrd="2" destOrd="0" presId="urn:microsoft.com/office/officeart/2018/2/layout/IconVerticalSolidList"/>
    <dgm:cxn modelId="{A1B7FC31-9B48-4F88-A800-3CCA8E89DB29}" type="presParOf" srcId="{0DBFB35B-CE97-4054-9541-B92AFF9A93A9}" destId="{94B70BD4-0EB2-4660-9A47-4CF30075DFBA}" srcOrd="3" destOrd="0" presId="urn:microsoft.com/office/officeart/2018/2/layout/IconVerticalSolidList"/>
    <dgm:cxn modelId="{20E0EC01-166A-4809-BE47-2423604612E9}" type="presParOf" srcId="{80E8659F-5D34-4912-86D6-FAD6AE004AA4}" destId="{91080153-C0F4-4416-BA51-D3C90343D9CF}" srcOrd="1" destOrd="0" presId="urn:microsoft.com/office/officeart/2018/2/layout/IconVerticalSolidList"/>
    <dgm:cxn modelId="{E4AFC17C-7A52-4844-B0D9-269BD97B6F56}" type="presParOf" srcId="{80E8659F-5D34-4912-86D6-FAD6AE004AA4}" destId="{2BC8F3C0-3DE7-44D3-8CCB-7EB588DC16D1}" srcOrd="2" destOrd="0" presId="urn:microsoft.com/office/officeart/2018/2/layout/IconVerticalSolidList"/>
    <dgm:cxn modelId="{47D4B695-986C-4682-8E0E-6BB6CBF43AEF}" type="presParOf" srcId="{2BC8F3C0-3DE7-44D3-8CCB-7EB588DC16D1}" destId="{1EE8A9A7-D7BB-401A-ABA5-536D13B73121}" srcOrd="0" destOrd="0" presId="urn:microsoft.com/office/officeart/2018/2/layout/IconVerticalSolidList"/>
    <dgm:cxn modelId="{EE3912C6-A21F-4984-973C-87FB27D94AF2}" type="presParOf" srcId="{2BC8F3C0-3DE7-44D3-8CCB-7EB588DC16D1}" destId="{35A1F4F7-984B-43BF-9614-226DB0B17625}" srcOrd="1" destOrd="0" presId="urn:microsoft.com/office/officeart/2018/2/layout/IconVerticalSolidList"/>
    <dgm:cxn modelId="{4FB4414C-D170-4D60-864C-75882D7160B3}" type="presParOf" srcId="{2BC8F3C0-3DE7-44D3-8CCB-7EB588DC16D1}" destId="{4CBAC603-5A57-430D-A906-9631897AB1BD}" srcOrd="2" destOrd="0" presId="urn:microsoft.com/office/officeart/2018/2/layout/IconVerticalSolidList"/>
    <dgm:cxn modelId="{788BA230-D345-488A-9363-797CA9D2A36A}" type="presParOf" srcId="{2BC8F3C0-3DE7-44D3-8CCB-7EB588DC16D1}" destId="{69DB7C57-92E4-4531-A0AB-88BCE11E92C7}" srcOrd="3" destOrd="0" presId="urn:microsoft.com/office/officeart/2018/2/layout/IconVerticalSolidList"/>
    <dgm:cxn modelId="{5BD14895-FBF5-4053-B9DF-5C47E507D561}" type="presParOf" srcId="{2BC8F3C0-3DE7-44D3-8CCB-7EB588DC16D1}" destId="{48F36A62-FFF1-4392-B9D3-113844F4F60A}" srcOrd="4" destOrd="0" presId="urn:microsoft.com/office/officeart/2018/2/layout/IconVerticalSolidList"/>
    <dgm:cxn modelId="{D709FC2D-9A31-4405-A6A0-A1891AE61BF9}" type="presParOf" srcId="{80E8659F-5D34-4912-86D6-FAD6AE004AA4}" destId="{DEAE1C1F-C32A-495B-A29A-D90895B5B9F4}" srcOrd="3" destOrd="0" presId="urn:microsoft.com/office/officeart/2018/2/layout/IconVerticalSolidList"/>
    <dgm:cxn modelId="{05AB37BE-5553-4768-8292-7E61F91BB151}" type="presParOf" srcId="{80E8659F-5D34-4912-86D6-FAD6AE004AA4}" destId="{FD611BE8-254B-49C8-8E45-3F6947D672A9}" srcOrd="4" destOrd="0" presId="urn:microsoft.com/office/officeart/2018/2/layout/IconVerticalSolidList"/>
    <dgm:cxn modelId="{433B5843-046C-4BB4-A39E-A0C2486E8351}" type="presParOf" srcId="{FD611BE8-254B-49C8-8E45-3F6947D672A9}" destId="{FEC13B60-090A-497C-AABD-FA508F003A47}" srcOrd="0" destOrd="0" presId="urn:microsoft.com/office/officeart/2018/2/layout/IconVerticalSolidList"/>
    <dgm:cxn modelId="{6592152F-3482-4CA0-A56B-7346141AD1CD}" type="presParOf" srcId="{FD611BE8-254B-49C8-8E45-3F6947D672A9}" destId="{598C1DA3-B67C-435C-90F5-2236A9B3BFF5}" srcOrd="1" destOrd="0" presId="urn:microsoft.com/office/officeart/2018/2/layout/IconVerticalSolidList"/>
    <dgm:cxn modelId="{1E964213-0E95-4736-AE5B-64772ADA6130}" type="presParOf" srcId="{FD611BE8-254B-49C8-8E45-3F6947D672A9}" destId="{371C48B0-D0A3-4E29-AB09-5F2A53CC1207}" srcOrd="2" destOrd="0" presId="urn:microsoft.com/office/officeart/2018/2/layout/IconVerticalSolidList"/>
    <dgm:cxn modelId="{188EE2CD-22EC-4A19-9EF5-124EE3C2A744}" type="presParOf" srcId="{FD611BE8-254B-49C8-8E45-3F6947D672A9}" destId="{EADEFF9F-F1E8-4948-B4C9-8195E590734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1DB534-0CED-4C59-A5B5-B70DA30851EA}">
      <dsp:nvSpPr>
        <dsp:cNvPr id="0" name=""/>
        <dsp:cNvSpPr/>
      </dsp:nvSpPr>
      <dsp:spPr>
        <a:xfrm>
          <a:off x="0" y="3406931"/>
          <a:ext cx="8229600" cy="111823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Differentiate between those software threats that do not replicate and those that do. </a:t>
          </a:r>
        </a:p>
      </dsp:txBody>
      <dsp:txXfrm>
        <a:off x="0" y="3406931"/>
        <a:ext cx="8229600" cy="603844"/>
      </dsp:txXfrm>
    </dsp:sp>
    <dsp:sp modelId="{30EFF6F9-8819-4E8F-9EB5-D96533DFF480}">
      <dsp:nvSpPr>
        <dsp:cNvPr id="0" name=""/>
        <dsp:cNvSpPr/>
      </dsp:nvSpPr>
      <dsp:spPr>
        <a:xfrm>
          <a:off x="0" y="3988411"/>
          <a:ext cx="4114799" cy="51438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Fragment of programs or self-contained programs that are </a:t>
          </a:r>
          <a:r>
            <a:rPr lang="en-US" sz="900" b="1" kern="1200"/>
            <a:t>activated by a trigger</a:t>
          </a:r>
          <a:r>
            <a:rPr lang="en-US" sz="900" kern="1200"/>
            <a:t>. Examples are logic bombs, backdoors, and bot programs. </a:t>
          </a:r>
        </a:p>
      </dsp:txBody>
      <dsp:txXfrm>
        <a:off x="0" y="3988411"/>
        <a:ext cx="4114799" cy="514386"/>
      </dsp:txXfrm>
    </dsp:sp>
    <dsp:sp modelId="{61308AFD-904E-4A2D-A6FD-80A36694F0E1}">
      <dsp:nvSpPr>
        <dsp:cNvPr id="0" name=""/>
        <dsp:cNvSpPr/>
      </dsp:nvSpPr>
      <dsp:spPr>
        <a:xfrm>
          <a:off x="4114800" y="3988411"/>
          <a:ext cx="4114799" cy="514386"/>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kern="1200"/>
            <a:t>Fragment of programs or self-contained programs that, when executed, may </a:t>
          </a:r>
          <a:r>
            <a:rPr lang="en-US" sz="900" b="1" kern="1200"/>
            <a:t>produce one or more copies of itself to be activated later on the same system or some other system.</a:t>
          </a:r>
          <a:r>
            <a:rPr lang="en-US" sz="900" kern="1200"/>
            <a:t> Viruses and worms are examples.</a:t>
          </a:r>
        </a:p>
      </dsp:txBody>
      <dsp:txXfrm>
        <a:off x="4114800" y="3988411"/>
        <a:ext cx="4114799" cy="514386"/>
      </dsp:txXfrm>
    </dsp:sp>
    <dsp:sp modelId="{98716310-1F0C-42F7-95E9-93614857DF0D}">
      <dsp:nvSpPr>
        <dsp:cNvPr id="0" name=""/>
        <dsp:cNvSpPr/>
      </dsp:nvSpPr>
      <dsp:spPr>
        <a:xfrm rot="10800000">
          <a:off x="0" y="1703865"/>
          <a:ext cx="8229600" cy="17198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Malicious software can be divided into two categories: </a:t>
          </a:r>
        </a:p>
      </dsp:txBody>
      <dsp:txXfrm rot="-10800000">
        <a:off x="0" y="1703865"/>
        <a:ext cx="8229600" cy="603663"/>
      </dsp:txXfrm>
    </dsp:sp>
    <dsp:sp modelId="{F66F7D3C-2CE7-425C-84A7-FA53A44E5BDF}">
      <dsp:nvSpPr>
        <dsp:cNvPr id="0" name=""/>
        <dsp:cNvSpPr/>
      </dsp:nvSpPr>
      <dsp:spPr>
        <a:xfrm>
          <a:off x="0" y="2307529"/>
          <a:ext cx="4114799" cy="51423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b="1" kern="1200"/>
            <a:t>Need a host program </a:t>
          </a:r>
          <a:r>
            <a:rPr lang="en-US" sz="900" kern="1200"/>
            <a:t>- essentially </a:t>
          </a:r>
          <a:r>
            <a:rPr lang="en-US" sz="900" i="1" kern="1200"/>
            <a:t>fragments of programs </a:t>
          </a:r>
          <a:r>
            <a:rPr lang="en-US" sz="900" kern="1200"/>
            <a:t>that cannot exist independently of some actual application program, utility, or system program. Viruses, logic bombs, and backdoors are examples. </a:t>
          </a:r>
        </a:p>
      </dsp:txBody>
      <dsp:txXfrm>
        <a:off x="0" y="2307529"/>
        <a:ext cx="4114799" cy="514231"/>
      </dsp:txXfrm>
    </dsp:sp>
    <dsp:sp modelId="{D0FD2C8D-661B-4BDF-AE58-A81795664FF5}">
      <dsp:nvSpPr>
        <dsp:cNvPr id="0" name=""/>
        <dsp:cNvSpPr/>
      </dsp:nvSpPr>
      <dsp:spPr>
        <a:xfrm>
          <a:off x="4114800" y="2307529"/>
          <a:ext cx="4114799" cy="514231"/>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11430" rIns="64008" bIns="11430" numCol="1" spcCol="1270" anchor="ctr" anchorCtr="0">
          <a:noAutofit/>
        </a:bodyPr>
        <a:lstStyle/>
        <a:p>
          <a:pPr marL="0" lvl="0" indent="0" algn="ctr" defTabSz="400050">
            <a:lnSpc>
              <a:spcPct val="90000"/>
            </a:lnSpc>
            <a:spcBef>
              <a:spcPct val="0"/>
            </a:spcBef>
            <a:spcAft>
              <a:spcPct val="35000"/>
            </a:spcAft>
            <a:buNone/>
          </a:pPr>
          <a:r>
            <a:rPr lang="en-US" sz="900" b="1" kern="1200"/>
            <a:t>Independent</a:t>
          </a:r>
          <a:r>
            <a:rPr lang="en-US" sz="900" kern="1200"/>
            <a:t> - </a:t>
          </a:r>
          <a:r>
            <a:rPr lang="en-US" sz="900" i="1" kern="1200"/>
            <a:t>self-contained programs </a:t>
          </a:r>
          <a:r>
            <a:rPr lang="en-US" sz="900" kern="1200"/>
            <a:t>that can be scheduled and run by the operating system. Worms and bot programs are examples.</a:t>
          </a:r>
        </a:p>
      </dsp:txBody>
      <dsp:txXfrm>
        <a:off x="4114800" y="2307529"/>
        <a:ext cx="4114799" cy="514231"/>
      </dsp:txXfrm>
    </dsp:sp>
    <dsp:sp modelId="{3E7D8199-AA1B-4ACA-853E-9A77113A933E}">
      <dsp:nvSpPr>
        <dsp:cNvPr id="0" name=""/>
        <dsp:cNvSpPr/>
      </dsp:nvSpPr>
      <dsp:spPr>
        <a:xfrm rot="10800000">
          <a:off x="0" y="799"/>
          <a:ext cx="8229600" cy="1719839"/>
        </a:xfrm>
        <a:prstGeom prst="upArrowCallou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Examines malicious software, with a special emphasis </a:t>
          </a:r>
          <a:r>
            <a:rPr lang="en-US" sz="1700" b="1" kern="1200"/>
            <a:t>on viruses and worms</a:t>
          </a:r>
          <a:r>
            <a:rPr lang="en-US" sz="1700" kern="1200"/>
            <a:t> then turn to </a:t>
          </a:r>
          <a:r>
            <a:rPr lang="en-US" sz="1700" b="1" kern="1200"/>
            <a:t>bots and rootkits</a:t>
          </a:r>
          <a:r>
            <a:rPr lang="en-US" sz="1700" kern="1200"/>
            <a:t>. Throughout, the discussion presents both threats and countermeasures.</a:t>
          </a:r>
        </a:p>
      </dsp:txBody>
      <dsp:txXfrm rot="10800000">
        <a:off x="0" y="799"/>
        <a:ext cx="8229600" cy="1117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A2D923-328F-4421-A543-90796A279371}">
      <dsp:nvSpPr>
        <dsp:cNvPr id="0" name=""/>
        <dsp:cNvSpPr/>
      </dsp:nvSpPr>
      <dsp:spPr>
        <a:xfrm>
          <a:off x="2581" y="215199"/>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Virus: </a:t>
          </a:r>
          <a:r>
            <a:rPr lang="en-US" sz="1700" i="1" kern="1200"/>
            <a:t>attaches itself to a program</a:t>
          </a:r>
          <a:endParaRPr lang="en-US" sz="1700" kern="1200"/>
        </a:p>
      </dsp:txBody>
      <dsp:txXfrm>
        <a:off x="2581" y="215199"/>
        <a:ext cx="2047781" cy="1228669"/>
      </dsp:txXfrm>
    </dsp:sp>
    <dsp:sp modelId="{BFEE3803-84F7-478F-AA1A-5DD0A2E58857}">
      <dsp:nvSpPr>
        <dsp:cNvPr id="0" name=""/>
        <dsp:cNvSpPr/>
      </dsp:nvSpPr>
      <dsp:spPr>
        <a:xfrm>
          <a:off x="2255141" y="215199"/>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Worm: </a:t>
          </a:r>
          <a:r>
            <a:rPr lang="en-US" sz="1700" i="1" kern="1200"/>
            <a:t>propagates copies of itself to other computers</a:t>
          </a:r>
          <a:endParaRPr lang="en-US" sz="1700" kern="1200"/>
        </a:p>
      </dsp:txBody>
      <dsp:txXfrm>
        <a:off x="2255141" y="215199"/>
        <a:ext cx="2047781" cy="1228669"/>
      </dsp:txXfrm>
    </dsp:sp>
    <dsp:sp modelId="{398124AF-B42E-4EB2-B511-2755F9276BC5}">
      <dsp:nvSpPr>
        <dsp:cNvPr id="0" name=""/>
        <dsp:cNvSpPr/>
      </dsp:nvSpPr>
      <dsp:spPr>
        <a:xfrm>
          <a:off x="4507701" y="215199"/>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Logic bomb: </a:t>
          </a:r>
          <a:r>
            <a:rPr lang="en-US" sz="1700" i="1" kern="1200"/>
            <a:t>“explodes” when a condition occurs</a:t>
          </a:r>
          <a:endParaRPr lang="en-US" sz="1700" kern="1200"/>
        </a:p>
      </dsp:txBody>
      <dsp:txXfrm>
        <a:off x="4507701" y="215199"/>
        <a:ext cx="2047781" cy="1228669"/>
      </dsp:txXfrm>
    </dsp:sp>
    <dsp:sp modelId="{52109E8A-EC9B-4B4F-8FF6-B72FB8FB361F}">
      <dsp:nvSpPr>
        <dsp:cNvPr id="0" name=""/>
        <dsp:cNvSpPr/>
      </dsp:nvSpPr>
      <dsp:spPr>
        <a:xfrm>
          <a:off x="6760261" y="215199"/>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Trojan horse: </a:t>
          </a:r>
          <a:r>
            <a:rPr lang="en-US" sz="1700" i="1" kern="1200"/>
            <a:t>fakes/contains additional functionality</a:t>
          </a:r>
          <a:endParaRPr lang="en-US" sz="1700" kern="1200"/>
        </a:p>
      </dsp:txBody>
      <dsp:txXfrm>
        <a:off x="6760261" y="215199"/>
        <a:ext cx="2047781" cy="1228669"/>
      </dsp:txXfrm>
    </dsp:sp>
    <dsp:sp modelId="{5ED47931-BDD2-44EF-A30E-FBDCD2A465C4}">
      <dsp:nvSpPr>
        <dsp:cNvPr id="0" name=""/>
        <dsp:cNvSpPr/>
      </dsp:nvSpPr>
      <dsp:spPr>
        <a:xfrm>
          <a:off x="2581" y="1648646"/>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Backdoor (trapdoor): </a:t>
          </a:r>
          <a:r>
            <a:rPr lang="en-US" sz="1700" i="1" kern="1200"/>
            <a:t>allows unauthorized access to functionality</a:t>
          </a:r>
          <a:endParaRPr lang="en-US" sz="1700" kern="1200"/>
        </a:p>
      </dsp:txBody>
      <dsp:txXfrm>
        <a:off x="2581" y="1648646"/>
        <a:ext cx="2047781" cy="1228669"/>
      </dsp:txXfrm>
    </dsp:sp>
    <dsp:sp modelId="{672A346E-E9BA-4FA5-ABE9-B3178C31F4ED}">
      <dsp:nvSpPr>
        <dsp:cNvPr id="0" name=""/>
        <dsp:cNvSpPr/>
      </dsp:nvSpPr>
      <dsp:spPr>
        <a:xfrm>
          <a:off x="2255141" y="1648646"/>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Mobile code: </a:t>
          </a:r>
          <a:r>
            <a:rPr lang="en-US" sz="1700" i="1" kern="1200"/>
            <a:t>moves unchanged to heterogeneous platforms</a:t>
          </a:r>
          <a:endParaRPr lang="en-US" sz="1700" kern="1200"/>
        </a:p>
      </dsp:txBody>
      <dsp:txXfrm>
        <a:off x="2255141" y="1648646"/>
        <a:ext cx="2047781" cy="1228669"/>
      </dsp:txXfrm>
    </dsp:sp>
    <dsp:sp modelId="{B3122FF8-0F35-4DA1-98FA-B25E49845D2C}">
      <dsp:nvSpPr>
        <dsp:cNvPr id="0" name=""/>
        <dsp:cNvSpPr/>
      </dsp:nvSpPr>
      <dsp:spPr>
        <a:xfrm>
          <a:off x="4507701" y="1648646"/>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Auto-rooter Kit (virus generator): </a:t>
          </a:r>
          <a:r>
            <a:rPr lang="en-US" sz="1700" i="1" kern="1200"/>
            <a:t>malicious code (virus) generators</a:t>
          </a:r>
          <a:endParaRPr lang="en-US" sz="1700" kern="1200"/>
        </a:p>
      </dsp:txBody>
      <dsp:txXfrm>
        <a:off x="4507701" y="1648646"/>
        <a:ext cx="2047781" cy="1228669"/>
      </dsp:txXfrm>
    </dsp:sp>
    <dsp:sp modelId="{37F15643-10EB-47A2-85B6-56BEBCC7D2B8}">
      <dsp:nvSpPr>
        <dsp:cNvPr id="0" name=""/>
        <dsp:cNvSpPr/>
      </dsp:nvSpPr>
      <dsp:spPr>
        <a:xfrm>
          <a:off x="6760261" y="1648646"/>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Spammer and flooder programs: </a:t>
          </a:r>
          <a:r>
            <a:rPr lang="en-US" sz="1700" i="1" kern="1200"/>
            <a:t>large volume of unwanted “pkts”</a:t>
          </a:r>
          <a:endParaRPr lang="en-US" sz="1700" kern="1200"/>
        </a:p>
      </dsp:txBody>
      <dsp:txXfrm>
        <a:off x="6760261" y="1648646"/>
        <a:ext cx="2047781" cy="1228669"/>
      </dsp:txXfrm>
    </dsp:sp>
    <dsp:sp modelId="{43F2E271-04F7-4890-8D53-6EE9ADBA5EAC}">
      <dsp:nvSpPr>
        <dsp:cNvPr id="0" name=""/>
        <dsp:cNvSpPr/>
      </dsp:nvSpPr>
      <dsp:spPr>
        <a:xfrm>
          <a:off x="1128861" y="3082093"/>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Keyloggers: </a:t>
          </a:r>
          <a:r>
            <a:rPr lang="en-US" sz="1700" i="1" kern="1200"/>
            <a:t>capture keystrokes</a:t>
          </a:r>
          <a:endParaRPr lang="en-US" sz="1700" kern="1200"/>
        </a:p>
      </dsp:txBody>
      <dsp:txXfrm>
        <a:off x="1128861" y="3082093"/>
        <a:ext cx="2047781" cy="1228669"/>
      </dsp:txXfrm>
    </dsp:sp>
    <dsp:sp modelId="{F6ABBAE7-9138-4041-8309-E1AC6B0C72F9}">
      <dsp:nvSpPr>
        <dsp:cNvPr id="0" name=""/>
        <dsp:cNvSpPr/>
      </dsp:nvSpPr>
      <dsp:spPr>
        <a:xfrm>
          <a:off x="3381421" y="3082093"/>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Rootkit: </a:t>
          </a:r>
          <a:r>
            <a:rPr lang="en-US" sz="1700" i="1" kern="1200"/>
            <a:t>sophisticated hacker tools to gain root-level access</a:t>
          </a:r>
          <a:endParaRPr lang="en-US" sz="1700" kern="1200"/>
        </a:p>
      </dsp:txBody>
      <dsp:txXfrm>
        <a:off x="3381421" y="3082093"/>
        <a:ext cx="2047781" cy="1228669"/>
      </dsp:txXfrm>
    </dsp:sp>
    <dsp:sp modelId="{8DC0B42B-5E32-4D9A-A203-EF79FE84C22B}">
      <dsp:nvSpPr>
        <dsp:cNvPr id="0" name=""/>
        <dsp:cNvSpPr/>
      </dsp:nvSpPr>
      <dsp:spPr>
        <a:xfrm>
          <a:off x="5633981" y="3082093"/>
          <a:ext cx="2047781" cy="1228669"/>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Zombie: </a:t>
          </a:r>
          <a:r>
            <a:rPr lang="en-US" sz="1700" i="1" kern="1200"/>
            <a:t>software on infected computers that launch attack on others (aka bot)</a:t>
          </a:r>
          <a:endParaRPr lang="en-US" sz="1700" kern="1200"/>
        </a:p>
      </dsp:txBody>
      <dsp:txXfrm>
        <a:off x="5633981" y="3082093"/>
        <a:ext cx="2047781" cy="12286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E496B-D3FA-4E98-897F-E95E52187E5D}">
      <dsp:nvSpPr>
        <dsp:cNvPr id="0" name=""/>
        <dsp:cNvSpPr/>
      </dsp:nvSpPr>
      <dsp:spPr>
        <a:xfrm>
          <a:off x="0" y="2209"/>
          <a:ext cx="3171825" cy="1458561"/>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Payload: actions of the malware</a:t>
          </a:r>
        </a:p>
      </dsp:txBody>
      <dsp:txXfrm>
        <a:off x="71201" y="73410"/>
        <a:ext cx="3029423" cy="1316159"/>
      </dsp:txXfrm>
    </dsp:sp>
    <dsp:sp modelId="{E9F28858-3AC6-4174-BE37-CE93E081B738}">
      <dsp:nvSpPr>
        <dsp:cNvPr id="0" name=""/>
        <dsp:cNvSpPr/>
      </dsp:nvSpPr>
      <dsp:spPr>
        <a:xfrm rot="5400000">
          <a:off x="5407800" y="-556419"/>
          <a:ext cx="1166849" cy="5638800"/>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Zeus, Sakura, Blackhole, Phoenix</a:t>
          </a:r>
        </a:p>
      </dsp:txBody>
      <dsp:txXfrm rot="-5400000">
        <a:off x="3171825" y="1736517"/>
        <a:ext cx="5581839" cy="1052927"/>
      </dsp:txXfrm>
    </dsp:sp>
    <dsp:sp modelId="{3AC7408F-8852-49FF-BBF9-16B5CEF9A38F}">
      <dsp:nvSpPr>
        <dsp:cNvPr id="0" name=""/>
        <dsp:cNvSpPr/>
      </dsp:nvSpPr>
      <dsp:spPr>
        <a:xfrm>
          <a:off x="0" y="1533700"/>
          <a:ext cx="3171825" cy="1458561"/>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Crimeware: kits for building malware; include propagation and payload mechanisms</a:t>
          </a:r>
        </a:p>
      </dsp:txBody>
      <dsp:txXfrm>
        <a:off x="71201" y="1604901"/>
        <a:ext cx="3029423" cy="1316159"/>
      </dsp:txXfrm>
    </dsp:sp>
    <dsp:sp modelId="{7D2FC71F-A485-4848-9968-168A52228FF8}">
      <dsp:nvSpPr>
        <dsp:cNvPr id="0" name=""/>
        <dsp:cNvSpPr/>
      </dsp:nvSpPr>
      <dsp:spPr>
        <a:xfrm rot="5400000">
          <a:off x="5407800" y="975071"/>
          <a:ext cx="1166849" cy="5638800"/>
        </a:xfrm>
        <a:prstGeom prst="round2SameRect">
          <a:avLst/>
        </a:prstGeom>
        <a:solidFill>
          <a:schemeClr val="accent3">
            <a:alpha val="90000"/>
            <a:tint val="40000"/>
            <a:hueOff val="0"/>
            <a:satOff val="0"/>
            <a:lumOff val="0"/>
            <a:alphaOff val="0"/>
          </a:schemeClr>
        </a:solidFill>
        <a:ln w="9525" cap="flat" cmpd="sng" algn="ctr">
          <a:solidFill>
            <a:schemeClr val="accent3">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Advanced: sophisticated</a:t>
          </a:r>
        </a:p>
        <a:p>
          <a:pPr marL="171450" lvl="1" indent="-171450" algn="l" defTabSz="755650">
            <a:lnSpc>
              <a:spcPct val="90000"/>
            </a:lnSpc>
            <a:spcBef>
              <a:spcPct val="0"/>
            </a:spcBef>
            <a:spcAft>
              <a:spcPct val="15000"/>
            </a:spcAft>
            <a:buChar char="•"/>
          </a:pPr>
          <a:r>
            <a:rPr lang="en-US" sz="1700" kern="1200"/>
            <a:t>Persistent: attack over an extended period of time</a:t>
          </a:r>
        </a:p>
        <a:p>
          <a:pPr marL="171450" lvl="1" indent="-171450" algn="l" defTabSz="755650">
            <a:lnSpc>
              <a:spcPct val="90000"/>
            </a:lnSpc>
            <a:spcBef>
              <a:spcPct val="0"/>
            </a:spcBef>
            <a:spcAft>
              <a:spcPct val="15000"/>
            </a:spcAft>
            <a:buChar char="•"/>
          </a:pPr>
          <a:r>
            <a:rPr lang="en-US" sz="1700" kern="1200"/>
            <a:t>Threat: selected targets (capable, well-funded attackers)</a:t>
          </a:r>
        </a:p>
      </dsp:txBody>
      <dsp:txXfrm rot="-5400000">
        <a:off x="3171825" y="3268008"/>
        <a:ext cx="5581839" cy="1052927"/>
      </dsp:txXfrm>
    </dsp:sp>
    <dsp:sp modelId="{4C93C662-B7FE-4EEC-A5E6-FE01CBCC305A}">
      <dsp:nvSpPr>
        <dsp:cNvPr id="0" name=""/>
        <dsp:cNvSpPr/>
      </dsp:nvSpPr>
      <dsp:spPr>
        <a:xfrm>
          <a:off x="0" y="3065190"/>
          <a:ext cx="3171825" cy="1458561"/>
        </a:xfrm>
        <a:prstGeom prst="round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APT (advanced persistent threats)</a:t>
          </a:r>
        </a:p>
      </dsp:txBody>
      <dsp:txXfrm>
        <a:off x="71201" y="3136391"/>
        <a:ext cx="3029423" cy="13161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1316D1-F8A0-455E-B089-83E1AEA98E33}">
      <dsp:nvSpPr>
        <dsp:cNvPr id="0" name=""/>
        <dsp:cNvSpPr/>
      </dsp:nvSpPr>
      <dsp:spPr>
        <a:xfrm>
          <a:off x="0" y="154753"/>
          <a:ext cx="8229600" cy="4212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Piece of software that infects programs</a:t>
          </a:r>
        </a:p>
      </dsp:txBody>
      <dsp:txXfrm>
        <a:off x="20561" y="175314"/>
        <a:ext cx="8188478" cy="380078"/>
      </dsp:txXfrm>
    </dsp:sp>
    <dsp:sp modelId="{459EF23B-7ADA-4F24-961F-148C7DF3AB2F}">
      <dsp:nvSpPr>
        <dsp:cNvPr id="0" name=""/>
        <dsp:cNvSpPr/>
      </dsp:nvSpPr>
      <dsp:spPr>
        <a:xfrm>
          <a:off x="0" y="575953"/>
          <a:ext cx="8229600" cy="456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modifying them to include a copy of the virus</a:t>
          </a:r>
        </a:p>
        <a:p>
          <a:pPr marL="114300" lvl="1" indent="-114300" algn="l" defTabSz="622300">
            <a:lnSpc>
              <a:spcPct val="90000"/>
            </a:lnSpc>
            <a:spcBef>
              <a:spcPct val="0"/>
            </a:spcBef>
            <a:spcAft>
              <a:spcPct val="20000"/>
            </a:spcAft>
            <a:buChar char="•"/>
          </a:pPr>
          <a:r>
            <a:rPr lang="en-US" sz="1400" kern="1200"/>
            <a:t>so, it executes secretly when host program is run</a:t>
          </a:r>
        </a:p>
      </dsp:txBody>
      <dsp:txXfrm>
        <a:off x="0" y="575953"/>
        <a:ext cx="8229600" cy="456435"/>
      </dsp:txXfrm>
    </dsp:sp>
    <dsp:sp modelId="{01815EC4-EC67-4825-A4BA-8A65D8871EE0}">
      <dsp:nvSpPr>
        <dsp:cNvPr id="0" name=""/>
        <dsp:cNvSpPr/>
      </dsp:nvSpPr>
      <dsp:spPr>
        <a:xfrm>
          <a:off x="0" y="1032388"/>
          <a:ext cx="8229600" cy="4212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Specific to operating system and hardware</a:t>
          </a:r>
        </a:p>
      </dsp:txBody>
      <dsp:txXfrm>
        <a:off x="20561" y="1052949"/>
        <a:ext cx="8188478" cy="380078"/>
      </dsp:txXfrm>
    </dsp:sp>
    <dsp:sp modelId="{FDDBD0F1-7C52-4C1E-B3F9-FAB70FB36756}">
      <dsp:nvSpPr>
        <dsp:cNvPr id="0" name=""/>
        <dsp:cNvSpPr/>
      </dsp:nvSpPr>
      <dsp:spPr>
        <a:xfrm>
          <a:off x="0" y="1453588"/>
          <a:ext cx="822960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taking advantage of their details and weaknesses</a:t>
          </a:r>
        </a:p>
      </dsp:txBody>
      <dsp:txXfrm>
        <a:off x="0" y="1453588"/>
        <a:ext cx="8229600" cy="298080"/>
      </dsp:txXfrm>
    </dsp:sp>
    <dsp:sp modelId="{6A25D59E-BC42-4DE0-AB70-F568C00E6C78}">
      <dsp:nvSpPr>
        <dsp:cNvPr id="0" name=""/>
        <dsp:cNvSpPr/>
      </dsp:nvSpPr>
      <dsp:spPr>
        <a:xfrm>
          <a:off x="0" y="1751668"/>
          <a:ext cx="8229600" cy="421200"/>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 typical virus goes through phases of:</a:t>
          </a:r>
        </a:p>
      </dsp:txBody>
      <dsp:txXfrm>
        <a:off x="20561" y="1772229"/>
        <a:ext cx="8188478" cy="380078"/>
      </dsp:txXfrm>
    </dsp:sp>
    <dsp:sp modelId="{39410762-6063-48E9-ADAB-21A52620ED42}">
      <dsp:nvSpPr>
        <dsp:cNvPr id="0" name=""/>
        <dsp:cNvSpPr/>
      </dsp:nvSpPr>
      <dsp:spPr>
        <a:xfrm>
          <a:off x="0" y="2172868"/>
          <a:ext cx="8229600" cy="2198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290"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1" kern="1200"/>
            <a:t>Dormant phase</a:t>
          </a:r>
          <a:r>
            <a:rPr lang="en-US" sz="1400" i="1" kern="1200"/>
            <a:t>: The virus is idle. The virus will eventually be activated by some event, such as a date, the presence of another program or file, or the capacity of the disk exceeding some limit. Not all viruses have this stage.</a:t>
          </a:r>
          <a:endParaRPr lang="en-US" sz="1400" kern="1200"/>
        </a:p>
        <a:p>
          <a:pPr marL="114300" lvl="1" indent="-114300" algn="l" defTabSz="622300">
            <a:lnSpc>
              <a:spcPct val="90000"/>
            </a:lnSpc>
            <a:spcBef>
              <a:spcPct val="0"/>
            </a:spcBef>
            <a:spcAft>
              <a:spcPct val="20000"/>
            </a:spcAft>
            <a:buChar char="•"/>
          </a:pPr>
          <a:r>
            <a:rPr lang="en-US" sz="1400" b="1" kern="1200"/>
            <a:t>Propagation phase</a:t>
          </a:r>
          <a:r>
            <a:rPr lang="en-US" sz="1400" i="1" kern="1200"/>
            <a:t>: The virus places an identical copy of itself into other programs or into certain system areas on the disk. Each infected program will now contain a clone of the virus, which will itself enter a propagation phase.</a:t>
          </a:r>
          <a:endParaRPr lang="en-US" sz="1400" kern="1200"/>
        </a:p>
        <a:p>
          <a:pPr marL="114300" lvl="1" indent="-114300" algn="l" defTabSz="622300">
            <a:lnSpc>
              <a:spcPct val="90000"/>
            </a:lnSpc>
            <a:spcBef>
              <a:spcPct val="0"/>
            </a:spcBef>
            <a:spcAft>
              <a:spcPct val="20000"/>
            </a:spcAft>
            <a:buChar char="•"/>
          </a:pPr>
          <a:r>
            <a:rPr lang="en-US" sz="1400" b="1" kern="1200"/>
            <a:t>Triggering phase</a:t>
          </a:r>
          <a:r>
            <a:rPr lang="en-US" sz="1400" i="1" kern="1200"/>
            <a:t>: The virus is activated to perform the function for which it was intended. As with the dormant phase, the triggering phase can be caused by a variety of system events, including a count of the number of times that this copy of the virus has made copies of itself.</a:t>
          </a:r>
          <a:endParaRPr lang="en-US" sz="1400" kern="1200"/>
        </a:p>
        <a:p>
          <a:pPr marL="114300" lvl="1" indent="-114300" algn="l" defTabSz="622300">
            <a:lnSpc>
              <a:spcPct val="90000"/>
            </a:lnSpc>
            <a:spcBef>
              <a:spcPct val="0"/>
            </a:spcBef>
            <a:spcAft>
              <a:spcPct val="20000"/>
            </a:spcAft>
            <a:buChar char="•"/>
          </a:pPr>
          <a:r>
            <a:rPr lang="en-US" sz="1400" b="1" kern="1200"/>
            <a:t>Execution phase</a:t>
          </a:r>
          <a:r>
            <a:rPr lang="en-US" sz="1400" i="1" kern="1200"/>
            <a:t>: The function is performed, which may be harmless, e.g., a message on the screen, or damaging, e.g., the destruction of programs and data files</a:t>
          </a:r>
          <a:endParaRPr lang="en-US" sz="1400" kern="1200"/>
        </a:p>
      </dsp:txBody>
      <dsp:txXfrm>
        <a:off x="0" y="2172868"/>
        <a:ext cx="8229600" cy="2198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93EEE-C7AD-4673-95A0-FCFF4FDD930D}">
      <dsp:nvSpPr>
        <dsp:cNvPr id="0" name=""/>
        <dsp:cNvSpPr/>
      </dsp:nvSpPr>
      <dsp:spPr>
        <a:xfrm>
          <a:off x="0" y="414380"/>
          <a:ext cx="4038600" cy="6540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More recent development</a:t>
          </a:r>
        </a:p>
      </dsp:txBody>
      <dsp:txXfrm>
        <a:off x="31927" y="446307"/>
        <a:ext cx="3974746" cy="590176"/>
      </dsp:txXfrm>
    </dsp:sp>
    <dsp:sp modelId="{CBA80401-D259-4699-A24C-793DC12D0002}">
      <dsp:nvSpPr>
        <dsp:cNvPr id="0" name=""/>
        <dsp:cNvSpPr/>
      </dsp:nvSpPr>
      <dsp:spPr>
        <a:xfrm>
          <a:off x="0" y="1143291"/>
          <a:ext cx="4038600" cy="65403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Melissa</a:t>
          </a:r>
        </a:p>
      </dsp:txBody>
      <dsp:txXfrm>
        <a:off x="31927" y="1175218"/>
        <a:ext cx="3974746" cy="590176"/>
      </dsp:txXfrm>
    </dsp:sp>
    <dsp:sp modelId="{E91D74FB-8A86-473C-A5B5-D42E1DE1BF96}">
      <dsp:nvSpPr>
        <dsp:cNvPr id="0" name=""/>
        <dsp:cNvSpPr/>
      </dsp:nvSpPr>
      <dsp:spPr>
        <a:xfrm>
          <a:off x="0" y="1797321"/>
          <a:ext cx="4038600" cy="2314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226"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exploits MS Word macro in attached doc</a:t>
          </a:r>
        </a:p>
        <a:p>
          <a:pPr marL="228600" lvl="1" indent="-228600" algn="l" defTabSz="889000">
            <a:lnSpc>
              <a:spcPct val="90000"/>
            </a:lnSpc>
            <a:spcBef>
              <a:spcPct val="0"/>
            </a:spcBef>
            <a:spcAft>
              <a:spcPct val="20000"/>
            </a:spcAft>
            <a:buChar char="•"/>
          </a:pPr>
          <a:r>
            <a:rPr lang="en-US" sz="2000" kern="1200"/>
            <a:t>if attachment opened, macro activates</a:t>
          </a:r>
        </a:p>
        <a:p>
          <a:pPr marL="228600" lvl="1" indent="-228600" algn="l" defTabSz="889000">
            <a:lnSpc>
              <a:spcPct val="90000"/>
            </a:lnSpc>
            <a:spcBef>
              <a:spcPct val="0"/>
            </a:spcBef>
            <a:spcAft>
              <a:spcPct val="20000"/>
            </a:spcAft>
            <a:buChar char="•"/>
          </a:pPr>
          <a:r>
            <a:rPr lang="en-US" sz="2000" kern="1200"/>
            <a:t>sends email to all on users address list and does local damage</a:t>
          </a:r>
        </a:p>
      </dsp:txBody>
      <dsp:txXfrm>
        <a:off x="0" y="1797321"/>
        <a:ext cx="4038600" cy="23142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FC09A5-08B2-4354-A288-7BE73C506F8C}">
      <dsp:nvSpPr>
        <dsp:cNvPr id="0" name=""/>
        <dsp:cNvSpPr/>
      </dsp:nvSpPr>
      <dsp:spPr>
        <a:xfrm>
          <a:off x="0" y="552"/>
          <a:ext cx="8810625"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CDA849-1784-416B-8DD4-54E56C955E83}">
      <dsp:nvSpPr>
        <dsp:cNvPr id="0" name=""/>
        <dsp:cNvSpPr/>
      </dsp:nvSpPr>
      <dsp:spPr>
        <a:xfrm>
          <a:off x="391076" y="291436"/>
          <a:ext cx="711048" cy="711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4B70BD4-0EB2-4660-9A47-4CF30075DFBA}">
      <dsp:nvSpPr>
        <dsp:cNvPr id="0" name=""/>
        <dsp:cNvSpPr/>
      </dsp:nvSpPr>
      <dsp:spPr>
        <a:xfrm>
          <a:off x="1493202" y="552"/>
          <a:ext cx="7317422"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90000"/>
            </a:lnSpc>
            <a:spcBef>
              <a:spcPct val="0"/>
            </a:spcBef>
            <a:spcAft>
              <a:spcPct val="35000"/>
            </a:spcAft>
            <a:buNone/>
          </a:pPr>
          <a:r>
            <a:rPr lang="en-US" sz="2500" kern="1200"/>
            <a:t>Prevention: ideal solution but difficult</a:t>
          </a:r>
        </a:p>
      </dsp:txBody>
      <dsp:txXfrm>
        <a:off x="1493202" y="552"/>
        <a:ext cx="7317422" cy="1292816"/>
      </dsp:txXfrm>
    </dsp:sp>
    <dsp:sp modelId="{1EE8A9A7-D7BB-401A-ABA5-536D13B73121}">
      <dsp:nvSpPr>
        <dsp:cNvPr id="0" name=""/>
        <dsp:cNvSpPr/>
      </dsp:nvSpPr>
      <dsp:spPr>
        <a:xfrm>
          <a:off x="0" y="1616572"/>
          <a:ext cx="8810625"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1F4F7-984B-43BF-9614-226DB0B17625}">
      <dsp:nvSpPr>
        <dsp:cNvPr id="0" name=""/>
        <dsp:cNvSpPr/>
      </dsp:nvSpPr>
      <dsp:spPr>
        <a:xfrm>
          <a:off x="391076" y="1907456"/>
          <a:ext cx="711048" cy="711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9DB7C57-92E4-4531-A0AB-88BCE11E92C7}">
      <dsp:nvSpPr>
        <dsp:cNvPr id="0" name=""/>
        <dsp:cNvSpPr/>
      </dsp:nvSpPr>
      <dsp:spPr>
        <a:xfrm>
          <a:off x="1493202" y="1616572"/>
          <a:ext cx="3964781"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90000"/>
            </a:lnSpc>
            <a:spcBef>
              <a:spcPct val="0"/>
            </a:spcBef>
            <a:spcAft>
              <a:spcPct val="35000"/>
            </a:spcAft>
            <a:buNone/>
          </a:pPr>
          <a:r>
            <a:rPr lang="en-US" sz="2500" kern="1200"/>
            <a:t>Realistically need:</a:t>
          </a:r>
        </a:p>
      </dsp:txBody>
      <dsp:txXfrm>
        <a:off x="1493202" y="1616572"/>
        <a:ext cx="3964781" cy="1292816"/>
      </dsp:txXfrm>
    </dsp:sp>
    <dsp:sp modelId="{48F36A62-FFF1-4392-B9D3-113844F4F60A}">
      <dsp:nvSpPr>
        <dsp:cNvPr id="0" name=""/>
        <dsp:cNvSpPr/>
      </dsp:nvSpPr>
      <dsp:spPr>
        <a:xfrm>
          <a:off x="5457984" y="1616572"/>
          <a:ext cx="3352640"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622300">
            <a:lnSpc>
              <a:spcPct val="90000"/>
            </a:lnSpc>
            <a:spcBef>
              <a:spcPct val="0"/>
            </a:spcBef>
            <a:spcAft>
              <a:spcPct val="35000"/>
            </a:spcAft>
            <a:buNone/>
          </a:pPr>
          <a:r>
            <a:rPr lang="en-US" sz="1400" kern="1200"/>
            <a:t>detection: determine what occurred</a:t>
          </a:r>
        </a:p>
        <a:p>
          <a:pPr marL="0" lvl="0" indent="0" algn="l" defTabSz="622300">
            <a:lnSpc>
              <a:spcPct val="90000"/>
            </a:lnSpc>
            <a:spcBef>
              <a:spcPct val="0"/>
            </a:spcBef>
            <a:spcAft>
              <a:spcPct val="35000"/>
            </a:spcAft>
            <a:buNone/>
          </a:pPr>
          <a:r>
            <a:rPr lang="en-US" sz="1400" kern="1200"/>
            <a:t>identification: identify the specific virus</a:t>
          </a:r>
        </a:p>
        <a:p>
          <a:pPr marL="0" lvl="0" indent="0" algn="l" defTabSz="622300">
            <a:lnSpc>
              <a:spcPct val="90000"/>
            </a:lnSpc>
            <a:spcBef>
              <a:spcPct val="0"/>
            </a:spcBef>
            <a:spcAft>
              <a:spcPct val="35000"/>
            </a:spcAft>
            <a:buNone/>
          </a:pPr>
          <a:r>
            <a:rPr lang="en-US" sz="1400" kern="1200"/>
            <a:t>removal: remove all traces</a:t>
          </a:r>
        </a:p>
      </dsp:txBody>
      <dsp:txXfrm>
        <a:off x="5457984" y="1616572"/>
        <a:ext cx="3352640" cy="1292816"/>
      </dsp:txXfrm>
    </dsp:sp>
    <dsp:sp modelId="{FEC13B60-090A-497C-AABD-FA508F003A47}">
      <dsp:nvSpPr>
        <dsp:cNvPr id="0" name=""/>
        <dsp:cNvSpPr/>
      </dsp:nvSpPr>
      <dsp:spPr>
        <a:xfrm>
          <a:off x="0" y="3232593"/>
          <a:ext cx="8810625" cy="129281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C1DA3-B67C-435C-90F5-2236A9B3BFF5}">
      <dsp:nvSpPr>
        <dsp:cNvPr id="0" name=""/>
        <dsp:cNvSpPr/>
      </dsp:nvSpPr>
      <dsp:spPr>
        <a:xfrm>
          <a:off x="391076" y="3523476"/>
          <a:ext cx="711048" cy="711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DEFF9F-F1E8-4948-B4C9-8195E5907347}">
      <dsp:nvSpPr>
        <dsp:cNvPr id="0" name=""/>
        <dsp:cNvSpPr/>
      </dsp:nvSpPr>
      <dsp:spPr>
        <a:xfrm>
          <a:off x="1493202" y="3232593"/>
          <a:ext cx="7317422"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1111250">
            <a:lnSpc>
              <a:spcPct val="90000"/>
            </a:lnSpc>
            <a:spcBef>
              <a:spcPct val="0"/>
            </a:spcBef>
            <a:spcAft>
              <a:spcPct val="35000"/>
            </a:spcAft>
            <a:buNone/>
          </a:pPr>
          <a:r>
            <a:rPr lang="en-US" sz="2500" kern="1200"/>
            <a:t>If detected but can’t identify or remove, must discard and replace infected program</a:t>
          </a:r>
        </a:p>
      </dsp:txBody>
      <dsp:txXfrm>
        <a:off x="1493202" y="3232593"/>
        <a:ext cx="7317422" cy="12928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7147D8B5-6C8A-41C8-8BDC-5542D7417D15}"/>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AU"/>
          </a:p>
        </p:txBody>
      </p:sp>
      <p:sp>
        <p:nvSpPr>
          <p:cNvPr id="22531" name="Rectangle 3">
            <a:extLst>
              <a:ext uri="{FF2B5EF4-FFF2-40B4-BE49-F238E27FC236}">
                <a16:creationId xmlns:a16="http://schemas.microsoft.com/office/drawing/2014/main" id="{5F4C81A2-9893-4F80-A1C6-294ECEB921A2}"/>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AU"/>
          </a:p>
        </p:txBody>
      </p:sp>
      <p:sp>
        <p:nvSpPr>
          <p:cNvPr id="3076" name="Rectangle 4">
            <a:extLst>
              <a:ext uri="{FF2B5EF4-FFF2-40B4-BE49-F238E27FC236}">
                <a16:creationId xmlns:a16="http://schemas.microsoft.com/office/drawing/2014/main" id="{259FE18B-6F12-4EF0-A547-6353BDF7E68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3" name="Rectangle 5">
            <a:extLst>
              <a:ext uri="{FF2B5EF4-FFF2-40B4-BE49-F238E27FC236}">
                <a16:creationId xmlns:a16="http://schemas.microsoft.com/office/drawing/2014/main" id="{F83AF7EB-983C-45DB-9683-89BEE6282558}"/>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AU" noProof="0"/>
              <a:t>Click to 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
        <p:nvSpPr>
          <p:cNvPr id="22534" name="Rectangle 6">
            <a:extLst>
              <a:ext uri="{FF2B5EF4-FFF2-40B4-BE49-F238E27FC236}">
                <a16:creationId xmlns:a16="http://schemas.microsoft.com/office/drawing/2014/main" id="{FAFCE09D-A190-411C-98FA-070FE49AD916}"/>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AU"/>
          </a:p>
        </p:txBody>
      </p:sp>
      <p:sp>
        <p:nvSpPr>
          <p:cNvPr id="22535" name="Rectangle 7">
            <a:extLst>
              <a:ext uri="{FF2B5EF4-FFF2-40B4-BE49-F238E27FC236}">
                <a16:creationId xmlns:a16="http://schemas.microsoft.com/office/drawing/2014/main" id="{305CC84E-0938-4D8B-B784-696FEE5FF20B}"/>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0D19CCD9-0147-4823-9A25-72CBF240631C}" type="slidenum">
              <a:rPr lang="en-AU" altLang="en-US"/>
              <a:pPr/>
              <a:t>‹#›</a:t>
            </a:fld>
            <a:endParaRPr lang="en-AU"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E48F2FC4-2504-4ECB-A532-EDF7087DA6A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7465D2-4B55-404A-B6B7-31A67C997DCD}" type="slidenum">
              <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8195" name="Rectangle 2">
            <a:extLst>
              <a:ext uri="{FF2B5EF4-FFF2-40B4-BE49-F238E27FC236}">
                <a16:creationId xmlns:a16="http://schemas.microsoft.com/office/drawing/2014/main" id="{F60BC275-197F-4F05-A168-4FC63D289AFF}"/>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C00E601-BA2F-4748-A3BE-CEA39AE689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238740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A5AF9894-B514-45C0-A0EC-2EAF987C1EB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9153FC2-29F0-4AE1-8A57-185B0F48F8BE}" type="slidenum">
              <a:rPr lang="en-AU" altLang="en-US"/>
              <a:pPr>
                <a:spcBef>
                  <a:spcPct val="0"/>
                </a:spcBef>
              </a:pPr>
              <a:t>14</a:t>
            </a:fld>
            <a:endParaRPr lang="en-AU" altLang="en-US"/>
          </a:p>
        </p:txBody>
      </p:sp>
      <p:sp>
        <p:nvSpPr>
          <p:cNvPr id="27651" name="Rectangle 2">
            <a:extLst>
              <a:ext uri="{FF2B5EF4-FFF2-40B4-BE49-F238E27FC236}">
                <a16:creationId xmlns:a16="http://schemas.microsoft.com/office/drawing/2014/main" id="{FEFB6B66-0D20-4BB0-9CE3-5BE8B536EBC8}"/>
              </a:ext>
            </a:extLst>
          </p:cNvPr>
          <p:cNvSpPr>
            <a:spLocks noGrp="1" noRot="1" noChangeAspect="1" noChangeArrowheads="1" noTextEdit="1"/>
          </p:cNvSpPr>
          <p:nvPr>
            <p:ph type="sldImg"/>
          </p:nvPr>
        </p:nvSpPr>
        <p:spPr>
          <a:ln/>
        </p:spPr>
      </p:sp>
      <p:sp>
        <p:nvSpPr>
          <p:cNvPr id="27652" name="Rectangle 3">
            <a:extLst>
              <a:ext uri="{FF2B5EF4-FFF2-40B4-BE49-F238E27FC236}">
                <a16:creationId xmlns:a16="http://schemas.microsoft.com/office/drawing/2014/main" id="{583E9FEE-4629-4A2C-A81D-1F92902CFC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E6E19C7C-4C88-41A3-9E2D-6D2B564FB9A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E8AC52-1F0B-4229-A90D-13BCE5C75C19}" type="slidenum">
              <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9699" name="Rectangle 2">
            <a:extLst>
              <a:ext uri="{FF2B5EF4-FFF2-40B4-BE49-F238E27FC236}">
                <a16:creationId xmlns:a16="http://schemas.microsoft.com/office/drawing/2014/main" id="{341C412E-4D93-49A4-A402-F1C8766FFA1F}"/>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E91004B3-30AB-43C2-9C21-74E1B9F1EDF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A27BC150-115C-44F0-8F51-494131F3AD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8857AA7-0AE1-4F1E-ADB1-39B5AA8FEB50}" type="slidenum">
              <a:rPr lang="en-AU" altLang="en-US"/>
              <a:pPr>
                <a:spcBef>
                  <a:spcPct val="0"/>
                </a:spcBef>
              </a:pPr>
              <a:t>16</a:t>
            </a:fld>
            <a:endParaRPr lang="en-AU" altLang="en-US"/>
          </a:p>
        </p:txBody>
      </p:sp>
      <p:sp>
        <p:nvSpPr>
          <p:cNvPr id="31747" name="Rectangle 2">
            <a:extLst>
              <a:ext uri="{FF2B5EF4-FFF2-40B4-BE49-F238E27FC236}">
                <a16:creationId xmlns:a16="http://schemas.microsoft.com/office/drawing/2014/main" id="{B61ED2E6-3E74-4EFB-A0DF-0CDE3F14765B}"/>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DFEE944A-DF02-418A-9D58-9E8F50AF78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416104E4-AF66-4429-AD18-9A1AC77BE4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90140C-7E6F-481B-8617-AD99416E464A}" type="slidenum">
              <a:rPr lang="en-AU" altLang="en-US"/>
              <a:pPr>
                <a:spcBef>
                  <a:spcPct val="0"/>
                </a:spcBef>
              </a:pPr>
              <a:t>17</a:t>
            </a:fld>
            <a:endParaRPr lang="en-AU" altLang="en-US"/>
          </a:p>
        </p:txBody>
      </p:sp>
      <p:sp>
        <p:nvSpPr>
          <p:cNvPr id="33795" name="Rectangle 2">
            <a:extLst>
              <a:ext uri="{FF2B5EF4-FFF2-40B4-BE49-F238E27FC236}">
                <a16:creationId xmlns:a16="http://schemas.microsoft.com/office/drawing/2014/main" id="{3B55B5DD-C0CD-43D1-A3DB-3615C9A23408}"/>
              </a:ext>
            </a:extLst>
          </p:cNvPr>
          <p:cNvSpPr>
            <a:spLocks noGrp="1" noRot="1" noChangeAspect="1" noChangeArrowheads="1" noTextEdit="1"/>
          </p:cNvSpPr>
          <p:nvPr>
            <p:ph type="sldImg"/>
          </p:nvPr>
        </p:nvSpPr>
        <p:spPr>
          <a:ln/>
        </p:spPr>
      </p:sp>
      <p:sp>
        <p:nvSpPr>
          <p:cNvPr id="33796" name="Rectangle 3">
            <a:extLst>
              <a:ext uri="{FF2B5EF4-FFF2-40B4-BE49-F238E27FC236}">
                <a16:creationId xmlns:a16="http://schemas.microsoft.com/office/drawing/2014/main" id="{475929FD-8A19-42FE-B994-0A465496C3E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14A7C3FF-CFA2-44B0-8662-BCB97655E5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8AA4E46-7132-4E01-909E-D8398216E62C}" type="slidenum">
              <a:rPr lang="en-AU" altLang="en-US"/>
              <a:pPr>
                <a:spcBef>
                  <a:spcPct val="0"/>
                </a:spcBef>
              </a:pPr>
              <a:t>18</a:t>
            </a:fld>
            <a:endParaRPr lang="en-AU" altLang="en-US"/>
          </a:p>
        </p:txBody>
      </p:sp>
      <p:sp>
        <p:nvSpPr>
          <p:cNvPr id="35843" name="Rectangle 2">
            <a:extLst>
              <a:ext uri="{FF2B5EF4-FFF2-40B4-BE49-F238E27FC236}">
                <a16:creationId xmlns:a16="http://schemas.microsoft.com/office/drawing/2014/main" id="{A64F7849-75E5-409C-A614-BF99B20A0AC3}"/>
              </a:ext>
            </a:extLst>
          </p:cNvPr>
          <p:cNvSpPr>
            <a:spLocks noGrp="1" noRot="1" noChangeAspect="1" noChangeArrowheads="1" noTextEdit="1"/>
          </p:cNvSpPr>
          <p:nvPr>
            <p:ph type="sldImg"/>
          </p:nvPr>
        </p:nvSpPr>
        <p:spPr>
          <a:ln/>
        </p:spPr>
      </p:sp>
      <p:sp>
        <p:nvSpPr>
          <p:cNvPr id="35844" name="Rectangle 3">
            <a:extLst>
              <a:ext uri="{FF2B5EF4-FFF2-40B4-BE49-F238E27FC236}">
                <a16:creationId xmlns:a16="http://schemas.microsoft.com/office/drawing/2014/main" id="{A1E7650A-D24C-4B92-A265-022B21401A7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504777FA-6CE1-4AE8-B2E5-C92F283F6EC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21808E5-0718-4FF0-AFA4-FF64F2CBFE91}" type="slidenum">
              <a:rPr lang="en-AU" altLang="en-US"/>
              <a:pPr>
                <a:spcBef>
                  <a:spcPct val="0"/>
                </a:spcBef>
              </a:pPr>
              <a:t>19</a:t>
            </a:fld>
            <a:endParaRPr lang="en-AU" altLang="en-US"/>
          </a:p>
        </p:txBody>
      </p:sp>
      <p:sp>
        <p:nvSpPr>
          <p:cNvPr id="37891" name="Rectangle 2">
            <a:extLst>
              <a:ext uri="{FF2B5EF4-FFF2-40B4-BE49-F238E27FC236}">
                <a16:creationId xmlns:a16="http://schemas.microsoft.com/office/drawing/2014/main" id="{1B28B076-6B2D-442D-BE79-B13A69D8B118}"/>
              </a:ext>
            </a:extLst>
          </p:cNvPr>
          <p:cNvSpPr>
            <a:spLocks noGrp="1" noRot="1" noChangeAspect="1" noChangeArrowheads="1" noTextEdit="1"/>
          </p:cNvSpPr>
          <p:nvPr>
            <p:ph type="sldImg"/>
          </p:nvPr>
        </p:nvSpPr>
        <p:spPr>
          <a:ln/>
        </p:spPr>
      </p:sp>
      <p:sp>
        <p:nvSpPr>
          <p:cNvPr id="37892" name="Rectangle 3">
            <a:extLst>
              <a:ext uri="{FF2B5EF4-FFF2-40B4-BE49-F238E27FC236}">
                <a16:creationId xmlns:a16="http://schemas.microsoft.com/office/drawing/2014/main" id="{16A254D5-9EEC-411F-BDEA-5B382638D8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B1AF9E63-45EC-4D92-B158-0B045CBB955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F8EEC66-F04D-4678-8D92-E85CFFE6BD0F}" type="slidenum">
              <a:rPr lang="en-AU" altLang="en-US"/>
              <a:pPr>
                <a:spcBef>
                  <a:spcPct val="0"/>
                </a:spcBef>
              </a:pPr>
              <a:t>20</a:t>
            </a:fld>
            <a:endParaRPr lang="en-AU" altLang="en-US"/>
          </a:p>
        </p:txBody>
      </p:sp>
      <p:sp>
        <p:nvSpPr>
          <p:cNvPr id="39939" name="Rectangle 2">
            <a:extLst>
              <a:ext uri="{FF2B5EF4-FFF2-40B4-BE49-F238E27FC236}">
                <a16:creationId xmlns:a16="http://schemas.microsoft.com/office/drawing/2014/main" id="{5D1833DC-1AB7-434E-80CD-AF0D40C6AEB4}"/>
              </a:ext>
            </a:extLst>
          </p:cNvPr>
          <p:cNvSpPr>
            <a:spLocks noGrp="1" noRot="1" noChangeAspect="1" noChangeArrowheads="1" noTextEdit="1"/>
          </p:cNvSpPr>
          <p:nvPr>
            <p:ph type="sldImg"/>
          </p:nvPr>
        </p:nvSpPr>
        <p:spPr>
          <a:ln/>
        </p:spPr>
      </p:sp>
      <p:sp>
        <p:nvSpPr>
          <p:cNvPr id="39940" name="Rectangle 3">
            <a:extLst>
              <a:ext uri="{FF2B5EF4-FFF2-40B4-BE49-F238E27FC236}">
                <a16:creationId xmlns:a16="http://schemas.microsoft.com/office/drawing/2014/main" id="{E24750D6-C6BF-438A-9C7B-422453DDED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3F8C6746-3EF7-4F2D-86EA-1A311F43C6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DD965EA-E498-40EE-85B0-9A073126FB85}" type="slidenum">
              <a:rPr lang="en-AU" altLang="en-US"/>
              <a:pPr>
                <a:spcBef>
                  <a:spcPct val="0"/>
                </a:spcBef>
              </a:pPr>
              <a:t>21</a:t>
            </a:fld>
            <a:endParaRPr lang="en-AU" altLang="en-US"/>
          </a:p>
        </p:txBody>
      </p:sp>
      <p:sp>
        <p:nvSpPr>
          <p:cNvPr id="41987" name="Rectangle 2">
            <a:extLst>
              <a:ext uri="{FF2B5EF4-FFF2-40B4-BE49-F238E27FC236}">
                <a16:creationId xmlns:a16="http://schemas.microsoft.com/office/drawing/2014/main" id="{08AEAEE9-4DC0-461B-A1F1-43057A25F59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5E9CEBC-86DC-4CAA-B3BD-B0096FEEC9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665555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3F8C6746-3EF7-4F2D-86EA-1A311F43C6C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4DD965EA-E498-40EE-85B0-9A073126FB85}" type="slidenum">
              <a:rPr lang="en-AU" altLang="en-US"/>
              <a:pPr>
                <a:spcBef>
                  <a:spcPct val="0"/>
                </a:spcBef>
              </a:pPr>
              <a:t>22</a:t>
            </a:fld>
            <a:endParaRPr lang="en-AU" altLang="en-US"/>
          </a:p>
        </p:txBody>
      </p:sp>
      <p:sp>
        <p:nvSpPr>
          <p:cNvPr id="41987" name="Rectangle 2">
            <a:extLst>
              <a:ext uri="{FF2B5EF4-FFF2-40B4-BE49-F238E27FC236}">
                <a16:creationId xmlns:a16="http://schemas.microsoft.com/office/drawing/2014/main" id="{08AEAEE9-4DC0-461B-A1F1-43057A25F59D}"/>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A5E9CEBC-86DC-4CAA-B3BD-B0096FEEC97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09445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6C14A39D-1028-427F-BA80-1CC17E5D47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D77FE5-71D3-417C-B51F-33B1CDC62CE8}" type="slidenum">
              <a:rPr lang="en-AU" altLang="en-US"/>
              <a:pPr>
                <a:spcBef>
                  <a:spcPct val="0"/>
                </a:spcBef>
              </a:pPr>
              <a:t>23</a:t>
            </a:fld>
            <a:endParaRPr lang="en-AU" altLang="en-US"/>
          </a:p>
        </p:txBody>
      </p:sp>
      <p:sp>
        <p:nvSpPr>
          <p:cNvPr id="44035" name="Rectangle 2">
            <a:extLst>
              <a:ext uri="{FF2B5EF4-FFF2-40B4-BE49-F238E27FC236}">
                <a16:creationId xmlns:a16="http://schemas.microsoft.com/office/drawing/2014/main" id="{9A9C9206-1F8E-4B28-95E3-48FD75D5A29B}"/>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BA445060-E35E-462B-969F-2ECE1A325E7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98B07A80-B79C-4CE2-9514-127DE3BBB79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ACBDBF-D894-48D3-95E1-DB6B9E805FC5}" type="slidenum">
              <a:rPr lang="en-AU" altLang="en-US"/>
              <a:pPr>
                <a:spcBef>
                  <a:spcPct val="0"/>
                </a:spcBef>
              </a:pPr>
              <a:t>5</a:t>
            </a:fld>
            <a:endParaRPr lang="en-AU" altLang="en-US"/>
          </a:p>
        </p:txBody>
      </p:sp>
      <p:sp>
        <p:nvSpPr>
          <p:cNvPr id="10243" name="Rectangle 2">
            <a:extLst>
              <a:ext uri="{FF2B5EF4-FFF2-40B4-BE49-F238E27FC236}">
                <a16:creationId xmlns:a16="http://schemas.microsoft.com/office/drawing/2014/main" id="{D7D8D52D-A438-4DD5-9B5B-C6E7AEEE4B27}"/>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488893E3-563B-4FC7-BFB0-FC5D51AC178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9D204A0D-D112-4C87-9C73-B5168DF042F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F90739C-5305-460A-B5F5-917A36B65631}" type="slidenum">
              <a:rPr lang="en-AU" altLang="en-US"/>
              <a:pPr>
                <a:spcBef>
                  <a:spcPct val="0"/>
                </a:spcBef>
              </a:pPr>
              <a:t>24</a:t>
            </a:fld>
            <a:endParaRPr lang="en-AU" altLang="en-US"/>
          </a:p>
        </p:txBody>
      </p:sp>
      <p:sp>
        <p:nvSpPr>
          <p:cNvPr id="46083" name="Rectangle 2">
            <a:extLst>
              <a:ext uri="{FF2B5EF4-FFF2-40B4-BE49-F238E27FC236}">
                <a16:creationId xmlns:a16="http://schemas.microsoft.com/office/drawing/2014/main" id="{395E447B-241D-4B69-BA8A-1FF1995A54FB}"/>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D933383D-8D02-444E-8E51-A2A852D2EC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a:extLst>
              <a:ext uri="{FF2B5EF4-FFF2-40B4-BE49-F238E27FC236}">
                <a16:creationId xmlns:a16="http://schemas.microsoft.com/office/drawing/2014/main" id="{478BFC3C-3BB2-41B0-B4AB-302389655A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5729FB2-A644-449B-BCCE-503730991C74}" type="slidenum">
              <a:rPr lang="en-AU" altLang="en-US"/>
              <a:pPr>
                <a:spcBef>
                  <a:spcPct val="0"/>
                </a:spcBef>
              </a:pPr>
              <a:t>25</a:t>
            </a:fld>
            <a:endParaRPr lang="en-AU" altLang="en-US"/>
          </a:p>
        </p:txBody>
      </p:sp>
      <p:sp>
        <p:nvSpPr>
          <p:cNvPr id="48131" name="Rectangle 2">
            <a:extLst>
              <a:ext uri="{FF2B5EF4-FFF2-40B4-BE49-F238E27FC236}">
                <a16:creationId xmlns:a16="http://schemas.microsoft.com/office/drawing/2014/main" id="{596527E3-4FFB-4A75-996D-4A906104A384}"/>
              </a:ext>
            </a:extLst>
          </p:cNvPr>
          <p:cNvSpPr>
            <a:spLocks noGrp="1" noRot="1" noChangeAspect="1" noChangeArrowheads="1" noTextEdit="1"/>
          </p:cNvSpPr>
          <p:nvPr>
            <p:ph type="sldImg"/>
          </p:nvPr>
        </p:nvSpPr>
        <p:spPr>
          <a:ln/>
        </p:spPr>
      </p:sp>
      <p:sp>
        <p:nvSpPr>
          <p:cNvPr id="48132" name="Rectangle 3">
            <a:extLst>
              <a:ext uri="{FF2B5EF4-FFF2-40B4-BE49-F238E27FC236}">
                <a16:creationId xmlns:a16="http://schemas.microsoft.com/office/drawing/2014/main" id="{65F0443D-D65B-471D-9CCE-A1436653AD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93675" indent="-193675" eaLnBrk="1" hangingPunct="1"/>
            <a:endParaRPr lang="en-US" altLang="en-US" dirty="0">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a16="http://schemas.microsoft.com/office/drawing/2014/main" id="{85E998AC-577B-49E3-AA86-EF656EE0AC3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51C7E35-BFA7-4F81-998C-FC8DBA124D20}" type="slidenum">
              <a:rPr lang="en-AU" altLang="en-US"/>
              <a:pPr>
                <a:spcBef>
                  <a:spcPct val="0"/>
                </a:spcBef>
              </a:pPr>
              <a:t>26</a:t>
            </a:fld>
            <a:endParaRPr lang="en-AU" altLang="en-US"/>
          </a:p>
        </p:txBody>
      </p:sp>
      <p:sp>
        <p:nvSpPr>
          <p:cNvPr id="50179" name="Rectangle 2">
            <a:extLst>
              <a:ext uri="{FF2B5EF4-FFF2-40B4-BE49-F238E27FC236}">
                <a16:creationId xmlns:a16="http://schemas.microsoft.com/office/drawing/2014/main" id="{7BEB63DF-CD98-46DD-9812-9B8EF26FC775}"/>
              </a:ext>
            </a:extLst>
          </p:cNvPr>
          <p:cNvSpPr>
            <a:spLocks noGrp="1" noRot="1" noChangeAspect="1" noChangeArrowheads="1" noTextEdit="1"/>
          </p:cNvSpPr>
          <p:nvPr>
            <p:ph type="sldImg"/>
          </p:nvPr>
        </p:nvSpPr>
        <p:spPr>
          <a:ln/>
        </p:spPr>
      </p:sp>
      <p:sp>
        <p:nvSpPr>
          <p:cNvPr id="50180" name="Rectangle 3">
            <a:extLst>
              <a:ext uri="{FF2B5EF4-FFF2-40B4-BE49-F238E27FC236}">
                <a16:creationId xmlns:a16="http://schemas.microsoft.com/office/drawing/2014/main" id="{994B056D-66E2-4E68-BF6D-6ED97CB6D6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8B1E12C1-8F2C-4BDC-93EB-95D43F31DE4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26DF217-56FC-4F41-84DF-40BE124B8C6C}" type="slidenum">
              <a:rPr lang="en-AU" altLang="en-US"/>
              <a:pPr>
                <a:spcBef>
                  <a:spcPct val="0"/>
                </a:spcBef>
              </a:pPr>
              <a:t>31</a:t>
            </a:fld>
            <a:endParaRPr lang="en-AU" altLang="en-US"/>
          </a:p>
        </p:txBody>
      </p:sp>
      <p:sp>
        <p:nvSpPr>
          <p:cNvPr id="56323" name="Rectangle 2">
            <a:extLst>
              <a:ext uri="{FF2B5EF4-FFF2-40B4-BE49-F238E27FC236}">
                <a16:creationId xmlns:a16="http://schemas.microsoft.com/office/drawing/2014/main" id="{A3E0F3C6-BA09-4874-A7D0-6A005B48C75E}"/>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320795A2-36C3-4122-883F-3ECFDFA31B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4F5F0078-2DFB-4E54-B05C-B12A3703D03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FBAE67C-3417-4267-B5C5-6ED2C1AE062F}" type="slidenum">
              <a:rPr lang="en-AU" altLang="en-US"/>
              <a:pPr>
                <a:spcBef>
                  <a:spcPct val="0"/>
                </a:spcBef>
              </a:pPr>
              <a:t>34</a:t>
            </a:fld>
            <a:endParaRPr lang="en-AU" altLang="en-US"/>
          </a:p>
        </p:txBody>
      </p:sp>
      <p:sp>
        <p:nvSpPr>
          <p:cNvPr id="60419" name="Rectangle 2">
            <a:extLst>
              <a:ext uri="{FF2B5EF4-FFF2-40B4-BE49-F238E27FC236}">
                <a16:creationId xmlns:a16="http://schemas.microsoft.com/office/drawing/2014/main" id="{E351A923-C720-4DD2-B2ED-461672CA1320}"/>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F11D18A9-7E0F-4247-A8F8-A26086FC478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9E2C8620-5A1C-4C75-B59B-29575EF230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81C8B0C-C797-44DE-88FE-5B221617B59B}" type="slidenum">
              <a:rPr lang="en-AU" altLang="en-US"/>
              <a:pPr>
                <a:spcBef>
                  <a:spcPct val="0"/>
                </a:spcBef>
              </a:pPr>
              <a:t>35</a:t>
            </a:fld>
            <a:endParaRPr lang="en-AU" altLang="en-US"/>
          </a:p>
        </p:txBody>
      </p:sp>
      <p:sp>
        <p:nvSpPr>
          <p:cNvPr id="62467" name="Rectangle 2">
            <a:extLst>
              <a:ext uri="{FF2B5EF4-FFF2-40B4-BE49-F238E27FC236}">
                <a16:creationId xmlns:a16="http://schemas.microsoft.com/office/drawing/2014/main" id="{CADDF292-091E-4516-AD65-40622A79FE45}"/>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ADEC9338-5D77-4B7F-B8A9-8B86724BE7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A79288F6-F14F-44CD-ACBA-BA921E8C57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3387FB2-E450-486A-B2C6-56747847E007}" type="slidenum">
              <a:rPr lang="en-AU" altLang="en-US"/>
              <a:pPr>
                <a:spcBef>
                  <a:spcPct val="0"/>
                </a:spcBef>
              </a:pPr>
              <a:t>37</a:t>
            </a:fld>
            <a:endParaRPr lang="en-AU" altLang="en-US"/>
          </a:p>
        </p:txBody>
      </p:sp>
      <p:sp>
        <p:nvSpPr>
          <p:cNvPr id="65539" name="Rectangle 4">
            <a:extLst>
              <a:ext uri="{FF2B5EF4-FFF2-40B4-BE49-F238E27FC236}">
                <a16:creationId xmlns:a16="http://schemas.microsoft.com/office/drawing/2014/main" id="{98588AA8-AEEF-41FB-9756-47F9300198B5}"/>
              </a:ext>
            </a:extLst>
          </p:cNvPr>
          <p:cNvSpPr>
            <a:spLocks noGrp="1" noRot="1" noChangeAspect="1" noChangeArrowheads="1" noTextEdit="1"/>
          </p:cNvSpPr>
          <p:nvPr>
            <p:ph type="sldImg"/>
          </p:nvPr>
        </p:nvSpPr>
        <p:spPr>
          <a:ln/>
        </p:spPr>
      </p:sp>
      <p:sp>
        <p:nvSpPr>
          <p:cNvPr id="65540" name="Rectangle 5">
            <a:extLst>
              <a:ext uri="{FF2B5EF4-FFF2-40B4-BE49-F238E27FC236}">
                <a16:creationId xmlns:a16="http://schemas.microsoft.com/office/drawing/2014/main" id="{85D0F010-51B7-4405-8470-F9A02319DF9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Times New Roman" panose="02020603050405020304" pitchFamily="18" charset="0"/>
              </a:rPr>
              <a:t>Chapter 7 summary.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38</a:t>
            </a:fld>
            <a:endParaRPr lang="en-US"/>
          </a:p>
        </p:txBody>
      </p:sp>
    </p:spTree>
    <p:extLst>
      <p:ext uri="{BB962C8B-B14F-4D97-AF65-F5344CB8AC3E}">
        <p14:creationId xmlns:p14="http://schemas.microsoft.com/office/powerpoint/2010/main" val="520939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698913-1CE5-4BF5-B8DF-266F012E8C7E}" type="slidenum">
              <a:rPr lang="en-US" smtClean="0"/>
              <a:t>39</a:t>
            </a:fld>
            <a:endParaRPr lang="en-US"/>
          </a:p>
        </p:txBody>
      </p:sp>
    </p:spTree>
    <p:extLst>
      <p:ext uri="{BB962C8B-B14F-4D97-AF65-F5344CB8AC3E}">
        <p14:creationId xmlns:p14="http://schemas.microsoft.com/office/powerpoint/2010/main" val="2391900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698913-1CE5-4BF5-B8DF-266F012E8C7E}" type="slidenum">
              <a:rPr lang="en-US" smtClean="0"/>
              <a:t>40</a:t>
            </a:fld>
            <a:endParaRPr lang="en-US"/>
          </a:p>
        </p:txBody>
      </p:sp>
    </p:spTree>
    <p:extLst>
      <p:ext uri="{BB962C8B-B14F-4D97-AF65-F5344CB8AC3E}">
        <p14:creationId xmlns:p14="http://schemas.microsoft.com/office/powerpoint/2010/main" val="312725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4889679B-0FF7-40C8-A23D-61A79905CD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BE6DFA-60F9-4437-9682-BA7822C5DBF2}" type="slidenum">
              <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315" name="Rectangle 2">
            <a:extLst>
              <a:ext uri="{FF2B5EF4-FFF2-40B4-BE49-F238E27FC236}">
                <a16:creationId xmlns:a16="http://schemas.microsoft.com/office/drawing/2014/main" id="{6AB71C99-D776-4CC0-8391-B3195819998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AFC4FBEA-A3EA-482B-B1A7-EAE89E97C5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62D9F292-85C0-47B1-BFB9-8B62986B28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4D95807-5E60-4926-A0E5-377FC131EE08}" type="slidenum">
              <a:rPr lang="en-AU" altLang="en-US"/>
              <a:pPr>
                <a:spcBef>
                  <a:spcPct val="0"/>
                </a:spcBef>
              </a:pPr>
              <a:t>8</a:t>
            </a:fld>
            <a:endParaRPr lang="en-AU" altLang="en-US"/>
          </a:p>
        </p:txBody>
      </p:sp>
      <p:sp>
        <p:nvSpPr>
          <p:cNvPr id="15363" name="Rectangle 2">
            <a:extLst>
              <a:ext uri="{FF2B5EF4-FFF2-40B4-BE49-F238E27FC236}">
                <a16:creationId xmlns:a16="http://schemas.microsoft.com/office/drawing/2014/main" id="{3EE7D504-C6A0-4F7A-8CB7-F7408A219D65}"/>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5A61B50D-72CD-4E2F-8D96-D89346541B0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0D344E82-CDA5-4F89-A472-AE166094F9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883F2E-CA8B-4A97-8E6B-779121BC8296}" type="slidenum">
              <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7411" name="Rectangle 2">
            <a:extLst>
              <a:ext uri="{FF2B5EF4-FFF2-40B4-BE49-F238E27FC236}">
                <a16:creationId xmlns:a16="http://schemas.microsoft.com/office/drawing/2014/main" id="{73544924-F08D-4EED-A40B-F25C3B4C5B47}"/>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EA49E933-4110-4644-9DE0-5F236B61458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52213FB6-5177-4775-A90A-12873FE6A17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3540401-4142-4F67-870F-7F27080CF731}" type="slidenum">
              <a:rPr lang="en-AU" altLang="en-US"/>
              <a:pPr>
                <a:spcBef>
                  <a:spcPct val="0"/>
                </a:spcBef>
              </a:pPr>
              <a:t>10</a:t>
            </a:fld>
            <a:endParaRPr lang="en-AU" altLang="en-US"/>
          </a:p>
        </p:txBody>
      </p:sp>
      <p:sp>
        <p:nvSpPr>
          <p:cNvPr id="19459" name="Rectangle 2">
            <a:extLst>
              <a:ext uri="{FF2B5EF4-FFF2-40B4-BE49-F238E27FC236}">
                <a16:creationId xmlns:a16="http://schemas.microsoft.com/office/drawing/2014/main" id="{9872E60F-4408-4601-866A-2E51675B9904}"/>
              </a:ext>
            </a:extLst>
          </p:cNvPr>
          <p:cNvSpPr>
            <a:spLocks noGrp="1" noRot="1" noChangeAspect="1" noChangeArrowheads="1" noTextEdit="1"/>
          </p:cNvSpPr>
          <p:nvPr>
            <p:ph type="sldImg"/>
          </p:nvPr>
        </p:nvSpPr>
        <p:spPr>
          <a:ln/>
        </p:spPr>
      </p:sp>
      <p:sp>
        <p:nvSpPr>
          <p:cNvPr id="19460" name="Rectangle 3">
            <a:extLst>
              <a:ext uri="{FF2B5EF4-FFF2-40B4-BE49-F238E27FC236}">
                <a16:creationId xmlns:a16="http://schemas.microsoft.com/office/drawing/2014/main" id="{DD0AB6C0-1A73-4BD8-94B4-628C8B36F7C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Times New Roman" panose="02020603050405020304" pitchFamily="18" charset="0"/>
              </a:rPr>
              <a:t>A</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7DFFB2CF-799D-47DF-877E-3F28370F792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EB7B85-87FD-4541-BDB1-C305161A5796}" type="slidenum">
              <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1507" name="Rectangle 2">
            <a:extLst>
              <a:ext uri="{FF2B5EF4-FFF2-40B4-BE49-F238E27FC236}">
                <a16:creationId xmlns:a16="http://schemas.microsoft.com/office/drawing/2014/main" id="{246A55A9-8149-4EDE-B592-C666DBCC2E4B}"/>
              </a:ext>
            </a:extLst>
          </p:cNvPr>
          <p:cNvSpPr>
            <a:spLocks noGrp="1" noRot="1" noChangeAspect="1" noChangeArrowheads="1" noTextEdit="1"/>
          </p:cNvSpPr>
          <p:nvPr>
            <p:ph type="sldImg"/>
          </p:nvPr>
        </p:nvSpPr>
        <p:spPr>
          <a:ln/>
        </p:spPr>
      </p:sp>
      <p:sp>
        <p:nvSpPr>
          <p:cNvPr id="21508" name="Rectangle 3">
            <a:extLst>
              <a:ext uri="{FF2B5EF4-FFF2-40B4-BE49-F238E27FC236}">
                <a16:creationId xmlns:a16="http://schemas.microsoft.com/office/drawing/2014/main" id="{B076DE08-6A19-415E-857B-581CD0A050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B731E404-80D2-4033-86A6-375AD815D75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01A799-DAE8-4015-92E2-65EBD15B2553}" type="slidenum">
              <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23555" name="Rectangle 2">
            <a:extLst>
              <a:ext uri="{FF2B5EF4-FFF2-40B4-BE49-F238E27FC236}">
                <a16:creationId xmlns:a16="http://schemas.microsoft.com/office/drawing/2014/main" id="{F96129C2-F728-4955-A89E-399AB43FD5BE}"/>
              </a:ext>
            </a:extLst>
          </p:cNvPr>
          <p:cNvSpPr>
            <a:spLocks noGrp="1" noRot="1" noChangeAspect="1" noChangeArrowheads="1" noTextEdit="1"/>
          </p:cNvSpPr>
          <p:nvPr>
            <p:ph type="sldImg"/>
          </p:nvPr>
        </p:nvSpPr>
        <p:spPr>
          <a:ln/>
        </p:spPr>
      </p:sp>
      <p:sp>
        <p:nvSpPr>
          <p:cNvPr id="23556" name="Rectangle 3">
            <a:extLst>
              <a:ext uri="{FF2B5EF4-FFF2-40B4-BE49-F238E27FC236}">
                <a16:creationId xmlns:a16="http://schemas.microsoft.com/office/drawing/2014/main" id="{BF5AF113-D28E-4197-9173-3753BFC756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ADAA7877-7427-4106-A2AB-D78D3BAE4EB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3C1CBCA-C64E-40E4-83C0-8EA32DA59D82}" type="slidenum">
              <a:rPr lang="en-AU" altLang="en-US"/>
              <a:pPr>
                <a:spcBef>
                  <a:spcPct val="0"/>
                </a:spcBef>
              </a:pPr>
              <a:t>13</a:t>
            </a:fld>
            <a:endParaRPr lang="en-AU" altLang="en-US"/>
          </a:p>
        </p:txBody>
      </p:sp>
      <p:sp>
        <p:nvSpPr>
          <p:cNvPr id="25603" name="Rectangle 1026">
            <a:extLst>
              <a:ext uri="{FF2B5EF4-FFF2-40B4-BE49-F238E27FC236}">
                <a16:creationId xmlns:a16="http://schemas.microsoft.com/office/drawing/2014/main" id="{3270D0DE-0F87-43C4-B389-4902BFAB7F78}"/>
              </a:ext>
            </a:extLst>
          </p:cNvPr>
          <p:cNvSpPr>
            <a:spLocks noGrp="1" noRot="1" noChangeAspect="1" noChangeArrowheads="1" noTextEdit="1"/>
          </p:cNvSpPr>
          <p:nvPr>
            <p:ph type="sldImg"/>
          </p:nvPr>
        </p:nvSpPr>
        <p:spPr>
          <a:ln/>
        </p:spPr>
      </p:sp>
      <p:sp>
        <p:nvSpPr>
          <p:cNvPr id="25604" name="Rectangle 1027">
            <a:extLst>
              <a:ext uri="{FF2B5EF4-FFF2-40B4-BE49-F238E27FC236}">
                <a16:creationId xmlns:a16="http://schemas.microsoft.com/office/drawing/2014/main" id="{F0FD89D8-3820-4C9C-AB05-4AD2716DA83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3429000"/>
          </a:xfrm>
          <a:prstGeom prst="rect">
            <a:avLst/>
          </a:prstGeom>
          <a:solidFill>
            <a:srgbClr val="A2FFA3"/>
          </a:solidFill>
          <a:ln w="9525">
            <a:noFill/>
            <a:miter lim="800000"/>
            <a:headEnd/>
            <a:tailEnd/>
          </a:ln>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ltLang="en-US"/>
          </a:p>
        </p:txBody>
      </p:sp>
      <p:pic>
        <p:nvPicPr>
          <p:cNvPr id="5" name="Picture 10" descr="APU Logo_Final_Vertical_V1_HR1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88" y="2514600"/>
            <a:ext cx="2530476"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2"/>
          <p:cNvSpPr>
            <a:spLocks noGrp="1" noChangeArrowheads="1"/>
          </p:cNvSpPr>
          <p:nvPr>
            <p:ph type="ctrTitle"/>
          </p:nvPr>
        </p:nvSpPr>
        <p:spPr>
          <a:xfrm>
            <a:off x="2389188" y="1952625"/>
            <a:ext cx="6754812" cy="1470025"/>
          </a:xfrm>
        </p:spPr>
        <p:txBody>
          <a:bodyPr/>
          <a:lstStyle>
            <a:lvl1pPr>
              <a:defRPr/>
            </a:lvl1pPr>
          </a:lstStyle>
          <a:p>
            <a:r>
              <a:rPr lang="en-US"/>
              <a:t>Click to edit Master title style</a:t>
            </a:r>
            <a:endParaRPr lang="en-GB"/>
          </a:p>
        </p:txBody>
      </p:sp>
      <p:sp>
        <p:nvSpPr>
          <p:cNvPr id="87043" name="Rectangle 3"/>
          <p:cNvSpPr>
            <a:spLocks noGrp="1" noChangeArrowheads="1"/>
          </p:cNvSpPr>
          <p:nvPr>
            <p:ph type="subTitle" idx="1"/>
          </p:nvPr>
        </p:nvSpPr>
        <p:spPr>
          <a:xfrm>
            <a:off x="2374900" y="3886200"/>
            <a:ext cx="67691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3246693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125964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3" y="274638"/>
            <a:ext cx="2057400" cy="59483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85775" y="274638"/>
            <a:ext cx="6021388" cy="594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21580941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p:nvSpPr>
        <p:spPr bwMode="auto">
          <a:xfrm>
            <a:off x="0" y="0"/>
            <a:ext cx="9144000" cy="3429000"/>
          </a:xfrm>
          <a:prstGeom prst="rect">
            <a:avLst/>
          </a:prstGeom>
          <a:solidFill>
            <a:srgbClr val="A2FFA3"/>
          </a:solidFill>
          <a:ln w="9525">
            <a:noFill/>
            <a:miter lim="800000"/>
            <a:headEnd/>
            <a:tailEnd/>
          </a:ln>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ltLang="en-US"/>
          </a:p>
        </p:txBody>
      </p:sp>
      <p:pic>
        <p:nvPicPr>
          <p:cNvPr id="5" name="Picture 10" descr="APU Logo_Final_Vertical_V1_HR1 copy.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88" y="2514600"/>
            <a:ext cx="2530476" cy="238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2" name="Rectangle 2"/>
          <p:cNvSpPr>
            <a:spLocks noGrp="1" noChangeArrowheads="1"/>
          </p:cNvSpPr>
          <p:nvPr>
            <p:ph type="ctrTitle"/>
          </p:nvPr>
        </p:nvSpPr>
        <p:spPr>
          <a:xfrm>
            <a:off x="2389188" y="1952625"/>
            <a:ext cx="6754812" cy="1470025"/>
          </a:xfrm>
        </p:spPr>
        <p:txBody>
          <a:bodyPr/>
          <a:lstStyle>
            <a:lvl1pPr>
              <a:defRPr/>
            </a:lvl1pPr>
          </a:lstStyle>
          <a:p>
            <a:r>
              <a:rPr lang="en-US"/>
              <a:t>Click to edit Master title style</a:t>
            </a:r>
            <a:endParaRPr lang="en-GB"/>
          </a:p>
        </p:txBody>
      </p:sp>
      <p:sp>
        <p:nvSpPr>
          <p:cNvPr id="87043" name="Rectangle 3"/>
          <p:cNvSpPr>
            <a:spLocks noGrp="1" noChangeArrowheads="1"/>
          </p:cNvSpPr>
          <p:nvPr>
            <p:ph type="subTitle" idx="1"/>
          </p:nvPr>
        </p:nvSpPr>
        <p:spPr>
          <a:xfrm>
            <a:off x="2374900" y="3886200"/>
            <a:ext cx="6769100" cy="1752600"/>
          </a:xfrm>
        </p:spPr>
        <p:txBody>
          <a:bodyPr/>
          <a:lstStyle>
            <a:lvl1pPr marL="0" indent="0" algn="ctr">
              <a:buFontTx/>
              <a:buNone/>
              <a:defRPr/>
            </a:lvl1pPr>
          </a:lstStyle>
          <a:p>
            <a:r>
              <a:rPr lang="en-US"/>
              <a:t>Click to edit Master subtitle style</a:t>
            </a:r>
            <a:endParaRPr lang="en-GB"/>
          </a:p>
        </p:txBody>
      </p:sp>
    </p:spTree>
    <p:extLst>
      <p:ext uri="{BB962C8B-B14F-4D97-AF65-F5344CB8AC3E}">
        <p14:creationId xmlns:p14="http://schemas.microsoft.com/office/powerpoint/2010/main" val="30324773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4303903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1026908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87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3194017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16396160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1303319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10579233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393643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3924002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3984457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14867056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3" y="274638"/>
            <a:ext cx="2057400" cy="59483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85775" y="274638"/>
            <a:ext cx="6021388" cy="59483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4579203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4" name="Picture 3" descr="Logo, company name&#10;&#10;Description automatically generated">
            <a:extLst>
              <a:ext uri="{FF2B5EF4-FFF2-40B4-BE49-F238E27FC236}">
                <a16:creationId xmlns:a16="http://schemas.microsoft.com/office/drawing/2014/main" id="{42884E60-9935-4C94-C83F-8A17E29F9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9898" y="50215"/>
            <a:ext cx="1104100" cy="1363524"/>
          </a:xfrm>
          <a:prstGeom prst="rect">
            <a:avLst/>
          </a:prstGeom>
        </p:spPr>
      </p:pic>
    </p:spTree>
    <p:extLst>
      <p:ext uri="{BB962C8B-B14F-4D97-AF65-F5344CB8AC3E}">
        <p14:creationId xmlns:p14="http://schemas.microsoft.com/office/powerpoint/2010/main" val="27115029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3">
            <a:extLst>
              <a:ext uri="{FF2B5EF4-FFF2-40B4-BE49-F238E27FC236}">
                <a16:creationId xmlns:a16="http://schemas.microsoft.com/office/drawing/2014/main" id="{AE047D7A-CB0C-0E87-02A2-46AE102DCCE8}"/>
              </a:ext>
            </a:extLst>
          </p:cNvPr>
          <p:cNvPicPr>
            <a:picLocks noChangeAspect="1"/>
          </p:cNvPicPr>
          <p:nvPr/>
        </p:nvPicPr>
        <p:blipFill>
          <a:blip r:embed="rId4"/>
          <a:stretch>
            <a:fillRect/>
          </a:stretch>
        </p:blipFill>
        <p:spPr>
          <a:xfrm>
            <a:off x="8041078" y="75543"/>
            <a:ext cx="1102920" cy="1362076"/>
          </a:xfrm>
          <a:prstGeom prst="rect">
            <a:avLst/>
          </a:prstGeom>
        </p:spPr>
      </p:pic>
    </p:spTree>
    <p:extLst>
      <p:ext uri="{BB962C8B-B14F-4D97-AF65-F5344CB8AC3E}">
        <p14:creationId xmlns:p14="http://schemas.microsoft.com/office/powerpoint/2010/main" val="2032537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5" name="Picture 4">
            <a:extLst>
              <a:ext uri="{FF2B5EF4-FFF2-40B4-BE49-F238E27FC236}">
                <a16:creationId xmlns:a16="http://schemas.microsoft.com/office/drawing/2014/main" id="{DDE1FD8D-A7D1-E632-498D-A2DEBD80C6EF}"/>
              </a:ext>
            </a:extLst>
          </p:cNvPr>
          <p:cNvPicPr>
            <a:picLocks noChangeAspect="1"/>
          </p:cNvPicPr>
          <p:nvPr/>
        </p:nvPicPr>
        <p:blipFill>
          <a:blip r:embed="rId4"/>
          <a:stretch>
            <a:fillRect/>
          </a:stretch>
        </p:blipFill>
        <p:spPr>
          <a:xfrm>
            <a:off x="8005476" y="-84512"/>
            <a:ext cx="1115665" cy="1377815"/>
          </a:xfrm>
          <a:prstGeom prst="rect">
            <a:avLst/>
          </a:prstGeom>
        </p:spPr>
      </p:pic>
    </p:spTree>
    <p:extLst>
      <p:ext uri="{BB962C8B-B14F-4D97-AF65-F5344CB8AC3E}">
        <p14:creationId xmlns:p14="http://schemas.microsoft.com/office/powerpoint/2010/main" val="42655169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8" name="Picture 7">
            <a:extLst>
              <a:ext uri="{FF2B5EF4-FFF2-40B4-BE49-F238E27FC236}">
                <a16:creationId xmlns:a16="http://schemas.microsoft.com/office/drawing/2014/main" id="{4AF1CA2F-924E-AE11-12BB-ABBEC20B856A}"/>
              </a:ext>
            </a:extLst>
          </p:cNvPr>
          <p:cNvPicPr>
            <a:picLocks noChangeAspect="1"/>
          </p:cNvPicPr>
          <p:nvPr/>
        </p:nvPicPr>
        <p:blipFill>
          <a:blip r:embed="rId2"/>
          <a:stretch>
            <a:fillRect/>
          </a:stretch>
        </p:blipFill>
        <p:spPr>
          <a:xfrm>
            <a:off x="8248650" y="44964"/>
            <a:ext cx="895350" cy="1108188"/>
          </a:xfrm>
          <a:prstGeom prst="rect">
            <a:avLst/>
          </a:prstGeom>
        </p:spPr>
      </p:pic>
      <p:pic>
        <p:nvPicPr>
          <p:cNvPr id="10" name="Picture 9">
            <a:extLst>
              <a:ext uri="{FF2B5EF4-FFF2-40B4-BE49-F238E27FC236}">
                <a16:creationId xmlns:a16="http://schemas.microsoft.com/office/drawing/2014/main" id="{A8CA9AD8-8822-D85D-0707-FBEEC8E087AB}"/>
              </a:ext>
            </a:extLst>
          </p:cNvPr>
          <p:cNvPicPr>
            <a:picLocks noChangeAspect="1"/>
          </p:cNvPicPr>
          <p:nvPr/>
        </p:nvPicPr>
        <p:blipFill>
          <a:blip r:embed="rId3"/>
          <a:stretch>
            <a:fillRect/>
          </a:stretch>
        </p:blipFill>
        <p:spPr>
          <a:xfrm>
            <a:off x="6978093" y="3960"/>
            <a:ext cx="896074" cy="1108188"/>
          </a:xfrm>
          <a:prstGeom prst="rect">
            <a:avLst/>
          </a:prstGeom>
        </p:spPr>
      </p:pic>
    </p:spTree>
    <p:extLst>
      <p:ext uri="{BB962C8B-B14F-4D97-AF65-F5344CB8AC3E}">
        <p14:creationId xmlns:p14="http://schemas.microsoft.com/office/powerpoint/2010/main" val="17425572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pic>
        <p:nvPicPr>
          <p:cNvPr id="5" name="Picture 4">
            <a:extLst>
              <a:ext uri="{FF2B5EF4-FFF2-40B4-BE49-F238E27FC236}">
                <a16:creationId xmlns:a16="http://schemas.microsoft.com/office/drawing/2014/main" id="{7D4EE0CE-D09D-13D8-9868-3B5B197D0F33}"/>
              </a:ext>
            </a:extLst>
          </p:cNvPr>
          <p:cNvPicPr>
            <a:picLocks noChangeAspect="1"/>
          </p:cNvPicPr>
          <p:nvPr/>
        </p:nvPicPr>
        <p:blipFill>
          <a:blip r:embed="rId2"/>
          <a:stretch>
            <a:fillRect/>
          </a:stretch>
        </p:blipFill>
        <p:spPr>
          <a:xfrm>
            <a:off x="8196888" y="62243"/>
            <a:ext cx="947113" cy="1169658"/>
          </a:xfrm>
          <a:prstGeom prst="rect">
            <a:avLst/>
          </a:prstGeom>
        </p:spPr>
      </p:pic>
    </p:spTree>
    <p:extLst>
      <p:ext uri="{BB962C8B-B14F-4D97-AF65-F5344CB8AC3E}">
        <p14:creationId xmlns:p14="http://schemas.microsoft.com/office/powerpoint/2010/main" val="20208560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pic>
        <p:nvPicPr>
          <p:cNvPr id="8" name="Picture 7">
            <a:extLst>
              <a:ext uri="{FF2B5EF4-FFF2-40B4-BE49-F238E27FC236}">
                <a16:creationId xmlns:a16="http://schemas.microsoft.com/office/drawing/2014/main" id="{5CC693C5-DD98-AC19-3152-F9560029DFA2}"/>
              </a:ext>
            </a:extLst>
          </p:cNvPr>
          <p:cNvPicPr>
            <a:picLocks noChangeAspect="1"/>
          </p:cNvPicPr>
          <p:nvPr/>
        </p:nvPicPr>
        <p:blipFill>
          <a:blip r:embed="rId2"/>
          <a:stretch>
            <a:fillRect/>
          </a:stretch>
        </p:blipFill>
        <p:spPr>
          <a:xfrm>
            <a:off x="8236698" y="28577"/>
            <a:ext cx="896190" cy="1109568"/>
          </a:xfrm>
          <a:prstGeom prst="rect">
            <a:avLst/>
          </a:prstGeom>
        </p:spPr>
      </p:pic>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27697174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47948"/>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F4FBDFD6-79DA-D6BE-0448-96C8DCC172E2}"/>
              </a:ext>
            </a:extLst>
          </p:cNvPr>
          <p:cNvPicPr>
            <a:picLocks noChangeAspect="1"/>
          </p:cNvPicPr>
          <p:nvPr/>
        </p:nvPicPr>
        <p:blipFill>
          <a:blip r:embed="rId2"/>
          <a:stretch>
            <a:fillRect/>
          </a:stretch>
        </p:blipFill>
        <p:spPr>
          <a:xfrm>
            <a:off x="8247810" y="-47948"/>
            <a:ext cx="896190" cy="1109568"/>
          </a:xfrm>
          <a:prstGeom prst="rect">
            <a:avLst/>
          </a:prstGeom>
        </p:spPr>
      </p:pic>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570839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25769733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01DF7E10-430C-4E25-987A-D9E8ADAA7745}"/>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691148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DA8370A5-1740-3ABE-F0A5-C7BCD001E4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6943196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D143FC5C-89B3-91B4-DDDF-8061B1B3970A}"/>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9465873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F2655302-5D4A-37B8-AB30-349CD13927BB}"/>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40252030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AC308BD9-AC63-2D50-3B12-FBC0E86013EF}"/>
              </a:ext>
            </a:extLst>
          </p:cNvPr>
          <p:cNvPicPr>
            <a:picLocks noChangeAspect="1"/>
          </p:cNvPicPr>
          <p:nvPr/>
        </p:nvPicPr>
        <p:blipFill>
          <a:blip r:embed="rId2"/>
          <a:stretch>
            <a:fillRect/>
          </a:stretch>
        </p:blipFill>
        <p:spPr>
          <a:xfrm>
            <a:off x="8247810" y="-4762"/>
            <a:ext cx="896190" cy="1109568"/>
          </a:xfrm>
          <a:prstGeom prst="rect">
            <a:avLst/>
          </a:prstGeom>
        </p:spPr>
      </p:pic>
    </p:spTree>
    <p:extLst>
      <p:ext uri="{BB962C8B-B14F-4D97-AF65-F5344CB8AC3E}">
        <p14:creationId xmlns:p14="http://schemas.microsoft.com/office/powerpoint/2010/main" val="4094683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8" name="Picture 7">
            <a:extLst>
              <a:ext uri="{FF2B5EF4-FFF2-40B4-BE49-F238E27FC236}">
                <a16:creationId xmlns:a16="http://schemas.microsoft.com/office/drawing/2014/main" id="{3F565178-4E2E-92E2-03AB-296C33492130}"/>
              </a:ext>
            </a:extLst>
          </p:cNvPr>
          <p:cNvPicPr>
            <a:picLocks noChangeAspect="1"/>
          </p:cNvPicPr>
          <p:nvPr/>
        </p:nvPicPr>
        <p:blipFill>
          <a:blip r:embed="rId2"/>
          <a:stretch>
            <a:fillRect/>
          </a:stretch>
        </p:blipFill>
        <p:spPr>
          <a:xfrm>
            <a:off x="8247810" y="12700"/>
            <a:ext cx="896190" cy="1103472"/>
          </a:xfrm>
          <a:prstGeom prst="rect">
            <a:avLst/>
          </a:prstGeom>
        </p:spPr>
      </p:pic>
    </p:spTree>
    <p:extLst>
      <p:ext uri="{BB962C8B-B14F-4D97-AF65-F5344CB8AC3E}">
        <p14:creationId xmlns:p14="http://schemas.microsoft.com/office/powerpoint/2010/main" val="35989729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9" name="Picture 8">
            <a:extLst>
              <a:ext uri="{FF2B5EF4-FFF2-40B4-BE49-F238E27FC236}">
                <a16:creationId xmlns:a16="http://schemas.microsoft.com/office/drawing/2014/main" id="{7966537B-1220-BFD8-2AEA-74EE8804032D}"/>
              </a:ext>
            </a:extLst>
          </p:cNvPr>
          <p:cNvPicPr>
            <a:picLocks noChangeAspect="1"/>
          </p:cNvPicPr>
          <p:nvPr/>
        </p:nvPicPr>
        <p:blipFill>
          <a:blip r:embed="rId2"/>
          <a:stretch>
            <a:fillRect/>
          </a:stretch>
        </p:blipFill>
        <p:spPr>
          <a:xfrm>
            <a:off x="8238706" y="0"/>
            <a:ext cx="896190" cy="1109568"/>
          </a:xfrm>
          <a:prstGeom prst="rect">
            <a:avLst/>
          </a:prstGeom>
        </p:spPr>
      </p:pic>
    </p:spTree>
    <p:extLst>
      <p:ext uri="{BB962C8B-B14F-4D97-AF65-F5344CB8AC3E}">
        <p14:creationId xmlns:p14="http://schemas.microsoft.com/office/powerpoint/2010/main" val="11705209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10" name="Picture 9">
            <a:extLst>
              <a:ext uri="{FF2B5EF4-FFF2-40B4-BE49-F238E27FC236}">
                <a16:creationId xmlns:a16="http://schemas.microsoft.com/office/drawing/2014/main" id="{9D52FF7B-3D38-87EF-79B8-141215463ECC}"/>
              </a:ext>
            </a:extLst>
          </p:cNvPr>
          <p:cNvPicPr>
            <a:picLocks noChangeAspect="1"/>
          </p:cNvPicPr>
          <p:nvPr/>
        </p:nvPicPr>
        <p:blipFill>
          <a:blip r:embed="rId2"/>
          <a:stretch>
            <a:fillRect/>
          </a:stretch>
        </p:blipFill>
        <p:spPr>
          <a:xfrm>
            <a:off x="8238706" y="-27860"/>
            <a:ext cx="896190" cy="1103472"/>
          </a:xfrm>
          <a:prstGeom prst="rect">
            <a:avLst/>
          </a:prstGeom>
        </p:spPr>
      </p:pic>
    </p:spTree>
    <p:extLst>
      <p:ext uri="{BB962C8B-B14F-4D97-AF65-F5344CB8AC3E}">
        <p14:creationId xmlns:p14="http://schemas.microsoft.com/office/powerpoint/2010/main" val="160908258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28F42-C4BB-5CCC-D37C-2FD6EBCA05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7703745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72B7E-8446-C266-C188-6F26B42EE6FB}"/>
              </a:ext>
            </a:extLst>
          </p:cNvPr>
          <p:cNvPicPr>
            <a:picLocks noChangeAspect="1"/>
          </p:cNvPicPr>
          <p:nvPr/>
        </p:nvPicPr>
        <p:blipFill>
          <a:blip r:embed="rId2"/>
          <a:stretch>
            <a:fillRect/>
          </a:stretch>
        </p:blipFill>
        <p:spPr>
          <a:xfrm>
            <a:off x="8238285" y="0"/>
            <a:ext cx="896190" cy="1109568"/>
          </a:xfrm>
          <a:prstGeom prst="rect">
            <a:avLst/>
          </a:prstGeom>
        </p:spPr>
      </p:pic>
    </p:spTree>
    <p:extLst>
      <p:ext uri="{BB962C8B-B14F-4D97-AF65-F5344CB8AC3E}">
        <p14:creationId xmlns:p14="http://schemas.microsoft.com/office/powerpoint/2010/main" val="3882598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87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16398426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0AB1-350E-8302-6236-A81641023524}"/>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7685791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5A9F8-B4CB-884F-BB69-658179636F74}"/>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3949619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7DFCAE6E-66E6-0CBA-0535-F1CCF409B977}"/>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15033377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DC069447-BE09-A312-A5E4-D814D1507ECD}"/>
              </a:ext>
            </a:extLst>
          </p:cNvPr>
          <p:cNvPicPr>
            <a:picLocks noChangeAspect="1"/>
          </p:cNvPicPr>
          <p:nvPr/>
        </p:nvPicPr>
        <p:blipFill>
          <a:blip r:embed="rId2"/>
          <a:stretch>
            <a:fillRect/>
          </a:stretch>
        </p:blipFill>
        <p:spPr>
          <a:xfrm>
            <a:off x="9105" y="0"/>
            <a:ext cx="896190" cy="1103472"/>
          </a:xfrm>
          <a:prstGeom prst="rect">
            <a:avLst/>
          </a:prstGeom>
        </p:spPr>
      </p:pic>
    </p:spTree>
    <p:extLst>
      <p:ext uri="{BB962C8B-B14F-4D97-AF65-F5344CB8AC3E}">
        <p14:creationId xmlns:p14="http://schemas.microsoft.com/office/powerpoint/2010/main" val="32751119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08A88DC6-2D85-73C6-311B-D8A082496EC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45829252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BD6C3883-F038-23D4-CBA3-04C862509E61}"/>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4133711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9DD39C9D-F543-7E39-E1A1-67A1187E7C6D}"/>
              </a:ext>
            </a:extLst>
          </p:cNvPr>
          <p:cNvPicPr>
            <a:picLocks noChangeAspect="1"/>
          </p:cNvPicPr>
          <p:nvPr/>
        </p:nvPicPr>
        <p:blipFill>
          <a:blip r:embed="rId2"/>
          <a:stretch>
            <a:fillRect/>
          </a:stretch>
        </p:blipFill>
        <p:spPr>
          <a:xfrm>
            <a:off x="8247810" y="-16058"/>
            <a:ext cx="896190" cy="1109568"/>
          </a:xfrm>
          <a:prstGeom prst="rect">
            <a:avLst/>
          </a:prstGeom>
        </p:spPr>
      </p:pic>
    </p:spTree>
    <p:extLst>
      <p:ext uri="{BB962C8B-B14F-4D97-AF65-F5344CB8AC3E}">
        <p14:creationId xmlns:p14="http://schemas.microsoft.com/office/powerpoint/2010/main" val="42508878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4" name="Picture 3">
            <a:extLst>
              <a:ext uri="{FF2B5EF4-FFF2-40B4-BE49-F238E27FC236}">
                <a16:creationId xmlns:a16="http://schemas.microsoft.com/office/drawing/2014/main" id="{AD7DB65F-FE40-D9F7-738B-AE427EA54DDB}"/>
              </a:ext>
            </a:extLst>
          </p:cNvPr>
          <p:cNvPicPr>
            <a:picLocks noChangeAspect="1"/>
          </p:cNvPicPr>
          <p:nvPr/>
        </p:nvPicPr>
        <p:blipFill>
          <a:blip r:embed="rId2"/>
          <a:stretch>
            <a:fillRect/>
          </a:stretch>
        </p:blipFill>
        <p:spPr>
          <a:xfrm>
            <a:off x="8288383" y="-24446"/>
            <a:ext cx="855617" cy="1191981"/>
          </a:xfrm>
          <a:prstGeom prst="rect">
            <a:avLst/>
          </a:prstGeom>
        </p:spPr>
      </p:pic>
    </p:spTree>
    <p:extLst>
      <p:ext uri="{BB962C8B-B14F-4D97-AF65-F5344CB8AC3E}">
        <p14:creationId xmlns:p14="http://schemas.microsoft.com/office/powerpoint/2010/main" val="19433898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EB1D02F6-DCF7-DAE9-85B9-9944F944B1E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1992842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A9A4D3AD-E4A5-21C8-8BDB-5FBA46C3F115}"/>
              </a:ext>
            </a:extLst>
          </p:cNvPr>
          <p:cNvPicPr>
            <a:picLocks noChangeAspect="1"/>
          </p:cNvPicPr>
          <p:nvPr/>
        </p:nvPicPr>
        <p:blipFill>
          <a:blip r:embed="rId2"/>
          <a:stretch>
            <a:fillRect/>
          </a:stretch>
        </p:blipFill>
        <p:spPr>
          <a:xfrm>
            <a:off x="8317774" y="1"/>
            <a:ext cx="826226" cy="1151034"/>
          </a:xfrm>
          <a:prstGeom prst="rect">
            <a:avLst/>
          </a:prstGeom>
        </p:spPr>
      </p:pic>
    </p:spTree>
    <p:extLst>
      <p:ext uri="{BB962C8B-B14F-4D97-AF65-F5344CB8AC3E}">
        <p14:creationId xmlns:p14="http://schemas.microsoft.com/office/powerpoint/2010/main" val="2641133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Footer Placeholder 6"/>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304961641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EA7678C3-56FB-0508-5AED-AC1CEF948DFB}"/>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12869332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DDAC1D59-3DB1-49A4-7834-D463A1612B96}"/>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05752444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6" name="Picture 5">
            <a:extLst>
              <a:ext uri="{FF2B5EF4-FFF2-40B4-BE49-F238E27FC236}">
                <a16:creationId xmlns:a16="http://schemas.microsoft.com/office/drawing/2014/main" id="{3F083A5E-8B19-310B-8AE5-29459F822C26}"/>
              </a:ext>
            </a:extLst>
          </p:cNvPr>
          <p:cNvPicPr>
            <a:picLocks noChangeAspect="1"/>
          </p:cNvPicPr>
          <p:nvPr/>
        </p:nvPicPr>
        <p:blipFill>
          <a:blip r:embed="rId2"/>
          <a:stretch>
            <a:fillRect/>
          </a:stretch>
        </p:blipFill>
        <p:spPr>
          <a:xfrm>
            <a:off x="0" y="80216"/>
            <a:ext cx="896190" cy="1109568"/>
          </a:xfrm>
          <a:prstGeom prst="rect">
            <a:avLst/>
          </a:prstGeom>
        </p:spPr>
      </p:pic>
    </p:spTree>
    <p:extLst>
      <p:ext uri="{BB962C8B-B14F-4D97-AF65-F5344CB8AC3E}">
        <p14:creationId xmlns:p14="http://schemas.microsoft.com/office/powerpoint/2010/main" val="31459499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5" name="Picture 4">
            <a:extLst>
              <a:ext uri="{FF2B5EF4-FFF2-40B4-BE49-F238E27FC236}">
                <a16:creationId xmlns:a16="http://schemas.microsoft.com/office/drawing/2014/main" id="{6E73B8D9-BACD-B1A6-EFCF-E4175989D30F}"/>
              </a:ext>
            </a:extLst>
          </p:cNvPr>
          <p:cNvPicPr>
            <a:picLocks noChangeAspect="1"/>
          </p:cNvPicPr>
          <p:nvPr/>
        </p:nvPicPr>
        <p:blipFill>
          <a:blip r:embed="rId2"/>
          <a:stretch>
            <a:fillRect/>
          </a:stretch>
        </p:blipFill>
        <p:spPr>
          <a:xfrm>
            <a:off x="56226" y="1"/>
            <a:ext cx="864706" cy="1204642"/>
          </a:xfrm>
          <a:prstGeom prst="rect">
            <a:avLst/>
          </a:prstGeom>
        </p:spPr>
      </p:pic>
    </p:spTree>
    <p:extLst>
      <p:ext uri="{BB962C8B-B14F-4D97-AF65-F5344CB8AC3E}">
        <p14:creationId xmlns:p14="http://schemas.microsoft.com/office/powerpoint/2010/main" val="1615340685"/>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a:extLst>
              <a:ext uri="{FF2B5EF4-FFF2-40B4-BE49-F238E27FC236}">
                <a16:creationId xmlns:a16="http://schemas.microsoft.com/office/drawing/2014/main" id="{FC061A15-FF3E-D475-68D5-CEA211DFFE32}"/>
              </a:ext>
            </a:extLst>
          </p:cNvPr>
          <p:cNvPicPr>
            <a:picLocks noChangeAspect="1"/>
          </p:cNvPicPr>
          <p:nvPr/>
        </p:nvPicPr>
        <p:blipFill>
          <a:blip r:embed="rId2"/>
          <a:stretch>
            <a:fillRect/>
          </a:stretch>
        </p:blipFill>
        <p:spPr>
          <a:xfrm>
            <a:off x="8247810" y="6172"/>
            <a:ext cx="896190" cy="1109568"/>
          </a:xfrm>
          <a:prstGeom prst="rect">
            <a:avLst/>
          </a:prstGeom>
        </p:spPr>
      </p:pic>
    </p:spTree>
    <p:extLst>
      <p:ext uri="{BB962C8B-B14F-4D97-AF65-F5344CB8AC3E}">
        <p14:creationId xmlns:p14="http://schemas.microsoft.com/office/powerpoint/2010/main" val="1485094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a:extLst>
              <a:ext uri="{FF2B5EF4-FFF2-40B4-BE49-F238E27FC236}">
                <a16:creationId xmlns:a16="http://schemas.microsoft.com/office/drawing/2014/main" id="{DBE1E25A-8699-3AD3-4EBB-7E4469BBD56C}"/>
              </a:ext>
            </a:extLst>
          </p:cNvPr>
          <p:cNvPicPr>
            <a:picLocks noChangeAspect="1"/>
          </p:cNvPicPr>
          <p:nvPr/>
        </p:nvPicPr>
        <p:blipFill>
          <a:blip r:embed="rId2"/>
          <a:stretch>
            <a:fillRect/>
          </a:stretch>
        </p:blipFill>
        <p:spPr>
          <a:xfrm>
            <a:off x="8247810" y="15316"/>
            <a:ext cx="896190" cy="1103472"/>
          </a:xfrm>
          <a:prstGeom prst="rect">
            <a:avLst/>
          </a:prstGeom>
        </p:spPr>
      </p:pic>
    </p:spTree>
    <p:extLst>
      <p:ext uri="{BB962C8B-B14F-4D97-AF65-F5344CB8AC3E}">
        <p14:creationId xmlns:p14="http://schemas.microsoft.com/office/powerpoint/2010/main" val="265960603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B28B768-EAD6-3CC0-C557-D8E57DA6B6D4}"/>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18374809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9FD0792-A42D-30B8-6682-4417A44B7605}"/>
              </a:ext>
            </a:extLst>
          </p:cNvPr>
          <p:cNvPicPr>
            <a:picLocks noChangeAspect="1"/>
          </p:cNvPicPr>
          <p:nvPr/>
        </p:nvPicPr>
        <p:blipFill>
          <a:blip r:embed="rId2"/>
          <a:stretch>
            <a:fillRect/>
          </a:stretch>
        </p:blipFill>
        <p:spPr>
          <a:xfrm>
            <a:off x="0" y="1"/>
            <a:ext cx="891540" cy="1242026"/>
          </a:xfrm>
          <a:prstGeom prst="rect">
            <a:avLst/>
          </a:prstGeom>
        </p:spPr>
      </p:pic>
    </p:spTree>
    <p:extLst>
      <p:ext uri="{BB962C8B-B14F-4D97-AF65-F5344CB8AC3E}">
        <p14:creationId xmlns:p14="http://schemas.microsoft.com/office/powerpoint/2010/main" val="24932613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CE63A347-BE8E-B62F-9E30-DC6F03276FD3}"/>
              </a:ext>
            </a:extLst>
          </p:cNvPr>
          <p:cNvPicPr>
            <a:picLocks noChangeAspect="1"/>
          </p:cNvPicPr>
          <p:nvPr/>
        </p:nvPicPr>
        <p:blipFill>
          <a:blip r:embed="rId2"/>
          <a:stretch>
            <a:fillRect/>
          </a:stretch>
        </p:blipFill>
        <p:spPr>
          <a:xfrm>
            <a:off x="8247810" y="25400"/>
            <a:ext cx="896190" cy="1109568"/>
          </a:xfrm>
          <a:prstGeom prst="rect">
            <a:avLst/>
          </a:prstGeom>
        </p:spPr>
      </p:pic>
    </p:spTree>
    <p:extLst>
      <p:ext uri="{BB962C8B-B14F-4D97-AF65-F5344CB8AC3E}">
        <p14:creationId xmlns:p14="http://schemas.microsoft.com/office/powerpoint/2010/main" val="2197972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B93CF1D4-4F14-1861-0384-12994591C342}"/>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314375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Footer Placeholder 2"/>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266841496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405403743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21994764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a:extLst>
              <a:ext uri="{FF2B5EF4-FFF2-40B4-BE49-F238E27FC236}">
                <a16:creationId xmlns:a16="http://schemas.microsoft.com/office/drawing/2014/main" id="{32D0F3F0-0B2A-30F2-5108-FBA2B748421B}"/>
              </a:ext>
            </a:extLst>
          </p:cNvPr>
          <p:cNvPicPr>
            <a:picLocks noChangeAspect="1"/>
          </p:cNvPicPr>
          <p:nvPr/>
        </p:nvPicPr>
        <p:blipFill>
          <a:blip r:embed="rId2"/>
          <a:stretch>
            <a:fillRect/>
          </a:stretch>
        </p:blipFill>
        <p:spPr>
          <a:xfrm>
            <a:off x="8247810" y="14514"/>
            <a:ext cx="896190" cy="1109568"/>
          </a:xfrm>
          <a:prstGeom prst="rect">
            <a:avLst/>
          </a:prstGeom>
        </p:spPr>
      </p:pic>
    </p:spTree>
    <p:extLst>
      <p:ext uri="{BB962C8B-B14F-4D97-AF65-F5344CB8AC3E}">
        <p14:creationId xmlns:p14="http://schemas.microsoft.com/office/powerpoint/2010/main" val="9626507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a:extLst>
              <a:ext uri="{FF2B5EF4-FFF2-40B4-BE49-F238E27FC236}">
                <a16:creationId xmlns:a16="http://schemas.microsoft.com/office/drawing/2014/main" id="{44384D95-A3AF-8F02-0DE3-9E8837F3AA6F}"/>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3557345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4233490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1959033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MY"/>
          </a:p>
        </p:txBody>
      </p:sp>
    </p:spTree>
    <p:extLst>
      <p:ext uri="{BB962C8B-B14F-4D97-AF65-F5344CB8AC3E}">
        <p14:creationId xmlns:p14="http://schemas.microsoft.com/office/powerpoint/2010/main" val="2188179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theme" Target="../theme/theme3.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microsoft.com/office/2007/relationships/hdphoto" Target="../media/hdphoto1.wdp"/><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image" Target="../media/image4.png"/><Relationship Id="rId8" Type="http://schemas.openxmlformats.org/officeDocument/2006/relationships/slideLayout" Target="../slideLayouts/slideLayout30.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7" descr="ucti_globe1_transparent_small"/>
          <p:cNvPicPr>
            <a:picLocks noChangeAspect="1" noChangeArrowheads="1"/>
          </p:cNvPicPr>
          <p:nvPr/>
        </p:nvPicPr>
        <p:blipFill>
          <a:blip r:embed="rId13">
            <a:lum bright="80000" contrast="-90000"/>
            <a:extLst>
              <a:ext uri="{28A0092B-C50C-407E-A947-70E740481C1C}">
                <a14:useLocalDpi xmlns:a14="http://schemas.microsoft.com/office/drawing/2010/main" val="0"/>
              </a:ext>
            </a:extLst>
          </a:blip>
          <a:srcRect/>
          <a:stretch>
            <a:fillRect/>
          </a:stretch>
        </p:blipFill>
        <p:spPr bwMode="auto">
          <a:xfrm>
            <a:off x="-1441450" y="2570163"/>
            <a:ext cx="720725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3"/>
          <p:cNvSpPr>
            <a:spLocks noChangeArrowheads="1"/>
          </p:cNvSpPr>
          <p:nvPr/>
        </p:nvSpPr>
        <p:spPr bwMode="auto">
          <a:xfrm>
            <a:off x="0" y="6621463"/>
            <a:ext cx="9144000" cy="236537"/>
          </a:xfrm>
          <a:prstGeom prst="rect">
            <a:avLst/>
          </a:prstGeom>
          <a:solidFill>
            <a:srgbClr val="A2FFA3"/>
          </a:solidFill>
          <a:ln w="9525">
            <a:noFill/>
            <a:miter lim="800000"/>
            <a:headEnd/>
            <a:tailEnd/>
          </a:ln>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28" name="Rectangle 4"/>
          <p:cNvSpPr>
            <a:spLocks noGrp="1" noChangeArrowheads="1"/>
          </p:cNvSpPr>
          <p:nvPr>
            <p:ph type="body" idx="1"/>
          </p:nvPr>
        </p:nvSpPr>
        <p:spPr bwMode="auto">
          <a:xfrm>
            <a:off x="487363" y="16970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MY" altLang="en-US" dirty="0"/>
          </a:p>
        </p:txBody>
      </p:sp>
      <p:sp>
        <p:nvSpPr>
          <p:cNvPr id="1029" name="Rectangle 6"/>
          <p:cNvSpPr>
            <a:spLocks noGrp="1" noChangeArrowheads="1"/>
          </p:cNvSpPr>
          <p:nvPr>
            <p:ph type="title"/>
          </p:nvPr>
        </p:nvSpPr>
        <p:spPr bwMode="auto">
          <a:xfrm>
            <a:off x="485775" y="274638"/>
            <a:ext cx="7042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MY" altLang="en-US"/>
          </a:p>
        </p:txBody>
      </p:sp>
      <p:sp>
        <p:nvSpPr>
          <p:cNvPr id="86023" name="Rectangle 7"/>
          <p:cNvSpPr>
            <a:spLocks noChangeArrowheads="1"/>
          </p:cNvSpPr>
          <p:nvPr/>
        </p:nvSpPr>
        <p:spPr bwMode="auto">
          <a:xfrm>
            <a:off x="0" y="6597650"/>
            <a:ext cx="2711450" cy="260350"/>
          </a:xfrm>
          <a:prstGeom prst="rect">
            <a:avLst/>
          </a:prstGeom>
          <a:noFill/>
          <a:ln w="9525">
            <a:noFill/>
            <a:miter lim="800000"/>
            <a:headEnd/>
            <a:tailEnd/>
          </a:ln>
          <a:effectLst/>
        </p:spPr>
        <p:txBody>
          <a:bodyPr/>
          <a:lstStyle/>
          <a:p>
            <a:pPr>
              <a:defRPr/>
            </a:pPr>
            <a:r>
              <a:rPr lang="en-GB" sz="800" dirty="0">
                <a:latin typeface="Calibri" pitchFamily="34" charset="0"/>
                <a:cs typeface="Calibri" pitchFamily="34" charset="0"/>
              </a:rPr>
              <a:t>AICT006-4-2 Digital Security and</a:t>
            </a:r>
            <a:r>
              <a:rPr lang="en-GB" sz="800" baseline="0" dirty="0">
                <a:latin typeface="Calibri" pitchFamily="34" charset="0"/>
                <a:cs typeface="Calibri" pitchFamily="34" charset="0"/>
              </a:rPr>
              <a:t> Forensic</a:t>
            </a:r>
            <a:endParaRPr lang="en-GB" sz="800" dirty="0">
              <a:latin typeface="Calibri" pitchFamily="34" charset="0"/>
              <a:cs typeface="Calibri" pitchFamily="34" charset="0"/>
            </a:endParaRPr>
          </a:p>
        </p:txBody>
      </p:sp>
      <p:sp>
        <p:nvSpPr>
          <p:cNvPr id="86024" name="Rectangle 8"/>
          <p:cNvSpPr>
            <a:spLocks noGrp="1" noChangeArrowheads="1"/>
          </p:cNvSpPr>
          <p:nvPr>
            <p:ph type="ftr" sz="quarter" idx="3"/>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latin typeface="Calibri" pitchFamily="34" charset="0"/>
                <a:ea typeface="Calibri" pitchFamily="34" charset="0"/>
                <a:cs typeface="Calibri" pitchFamily="34" charset="0"/>
              </a:defRPr>
            </a:lvl1pPr>
          </a:lstStyle>
          <a:p>
            <a:endParaRPr lang="en-MY"/>
          </a:p>
        </p:txBody>
      </p:sp>
      <p:sp>
        <p:nvSpPr>
          <p:cNvPr id="86025" name="Rectangle 9"/>
          <p:cNvSpPr>
            <a:spLocks noChangeArrowheads="1"/>
          </p:cNvSpPr>
          <p:nvPr/>
        </p:nvSpPr>
        <p:spPr bwMode="auto">
          <a:xfrm>
            <a:off x="3175000" y="6597650"/>
            <a:ext cx="2711450" cy="260350"/>
          </a:xfrm>
          <a:prstGeom prst="rect">
            <a:avLst/>
          </a:prstGeom>
          <a:noFill/>
          <a:ln w="9525">
            <a:noFill/>
            <a:miter lim="800000"/>
            <a:headEnd/>
            <a:tailEnd/>
          </a:ln>
          <a:effectLst/>
        </p:spPr>
        <p:txBody>
          <a:bodyPr/>
          <a:lstStyle/>
          <a:p>
            <a:pPr algn="ctr">
              <a:defRPr/>
            </a:pPr>
            <a:r>
              <a:rPr lang="en-GB" sz="800" dirty="0">
                <a:latin typeface="Calibri" pitchFamily="34" charset="0"/>
                <a:cs typeface="Calibri" pitchFamily="34" charset="0"/>
              </a:rPr>
              <a:t>Introduction to Forensic</a:t>
            </a:r>
          </a:p>
          <a:p>
            <a:pPr algn="ctr">
              <a:defRPr/>
            </a:pPr>
            <a:endParaRPr lang="en-GB" sz="800" dirty="0">
              <a:latin typeface="Calibri" pitchFamily="34" charset="0"/>
              <a:cs typeface="Calibri" pitchFamily="34" charset="0"/>
            </a:endParaRPr>
          </a:p>
        </p:txBody>
      </p:sp>
      <p:pic>
        <p:nvPicPr>
          <p:cNvPr id="1033" name="Picture 10" descr="APU Logo Final-medium.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29525" y="0"/>
            <a:ext cx="15144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933098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7" descr="ucti_globe1_transparent_small"/>
          <p:cNvPicPr>
            <a:picLocks noChangeAspect="1" noChangeArrowheads="1"/>
          </p:cNvPicPr>
          <p:nvPr/>
        </p:nvPicPr>
        <p:blipFill>
          <a:blip r:embed="rId13">
            <a:lum bright="80000" contrast="-90000"/>
            <a:extLst>
              <a:ext uri="{28A0092B-C50C-407E-A947-70E740481C1C}">
                <a14:useLocalDpi xmlns:a14="http://schemas.microsoft.com/office/drawing/2010/main" val="0"/>
              </a:ext>
            </a:extLst>
          </a:blip>
          <a:srcRect/>
          <a:stretch>
            <a:fillRect/>
          </a:stretch>
        </p:blipFill>
        <p:spPr bwMode="auto">
          <a:xfrm>
            <a:off x="-1441450" y="2570163"/>
            <a:ext cx="720725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19" name="Rectangle 3"/>
          <p:cNvSpPr>
            <a:spLocks noChangeArrowheads="1"/>
          </p:cNvSpPr>
          <p:nvPr/>
        </p:nvSpPr>
        <p:spPr bwMode="auto">
          <a:xfrm>
            <a:off x="0" y="6621463"/>
            <a:ext cx="9144000" cy="236537"/>
          </a:xfrm>
          <a:prstGeom prst="rect">
            <a:avLst/>
          </a:prstGeom>
          <a:solidFill>
            <a:srgbClr val="A2FFA3"/>
          </a:solidFill>
          <a:ln w="9525">
            <a:noFill/>
            <a:miter lim="800000"/>
            <a:headEnd/>
            <a:tailEnd/>
          </a:ln>
          <a:effec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tLang="en-US"/>
          </a:p>
        </p:txBody>
      </p:sp>
      <p:sp>
        <p:nvSpPr>
          <p:cNvPr id="1028" name="Rectangle 4"/>
          <p:cNvSpPr>
            <a:spLocks noGrp="1" noChangeArrowheads="1"/>
          </p:cNvSpPr>
          <p:nvPr>
            <p:ph type="body" idx="1"/>
          </p:nvPr>
        </p:nvSpPr>
        <p:spPr bwMode="auto">
          <a:xfrm>
            <a:off x="487363" y="16970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en-MY" altLang="en-US" dirty="0"/>
          </a:p>
        </p:txBody>
      </p:sp>
      <p:sp>
        <p:nvSpPr>
          <p:cNvPr id="1029" name="Rectangle 6"/>
          <p:cNvSpPr>
            <a:spLocks noGrp="1" noChangeArrowheads="1"/>
          </p:cNvSpPr>
          <p:nvPr>
            <p:ph type="title"/>
          </p:nvPr>
        </p:nvSpPr>
        <p:spPr bwMode="auto">
          <a:xfrm>
            <a:off x="485775" y="274638"/>
            <a:ext cx="70421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MY" altLang="en-US"/>
          </a:p>
        </p:txBody>
      </p:sp>
      <p:sp>
        <p:nvSpPr>
          <p:cNvPr id="86023" name="Rectangle 7"/>
          <p:cNvSpPr>
            <a:spLocks noChangeArrowheads="1"/>
          </p:cNvSpPr>
          <p:nvPr/>
        </p:nvSpPr>
        <p:spPr bwMode="auto">
          <a:xfrm>
            <a:off x="0" y="6597650"/>
            <a:ext cx="2711450" cy="260350"/>
          </a:xfrm>
          <a:prstGeom prst="rect">
            <a:avLst/>
          </a:prstGeom>
          <a:noFill/>
          <a:ln w="9525">
            <a:noFill/>
            <a:miter lim="800000"/>
            <a:headEnd/>
            <a:tailEnd/>
          </a:ln>
          <a:effectLst/>
        </p:spPr>
        <p:txBody>
          <a:bodyPr/>
          <a:lstStyle/>
          <a:p>
            <a:pPr>
              <a:defRPr/>
            </a:pPr>
            <a:r>
              <a:rPr lang="en-GB" sz="800" dirty="0">
                <a:latin typeface="Calibri" pitchFamily="34" charset="0"/>
                <a:cs typeface="Calibri" pitchFamily="34" charset="0"/>
              </a:rPr>
              <a:t>AICT006-4-2 Digital Security and</a:t>
            </a:r>
            <a:r>
              <a:rPr lang="en-GB" sz="800" baseline="0" dirty="0">
                <a:latin typeface="Calibri" pitchFamily="34" charset="0"/>
                <a:cs typeface="Calibri" pitchFamily="34" charset="0"/>
              </a:rPr>
              <a:t> Forensic</a:t>
            </a:r>
            <a:endParaRPr lang="en-GB" sz="800" dirty="0">
              <a:latin typeface="Calibri" pitchFamily="34" charset="0"/>
              <a:cs typeface="Calibri" pitchFamily="34" charset="0"/>
            </a:endParaRPr>
          </a:p>
        </p:txBody>
      </p:sp>
      <p:sp>
        <p:nvSpPr>
          <p:cNvPr id="86024" name="Rectangle 8"/>
          <p:cNvSpPr>
            <a:spLocks noGrp="1" noChangeArrowheads="1"/>
          </p:cNvSpPr>
          <p:nvPr>
            <p:ph type="ftr" sz="quarter" idx="3"/>
          </p:nvPr>
        </p:nvSpPr>
        <p:spPr bwMode="auto">
          <a:xfrm>
            <a:off x="6248400" y="6623050"/>
            <a:ext cx="2895600" cy="2349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800">
                <a:latin typeface="Calibri" pitchFamily="34" charset="0"/>
                <a:ea typeface="Calibri" pitchFamily="34" charset="0"/>
                <a:cs typeface="Calibri" pitchFamily="34" charset="0"/>
              </a:defRPr>
            </a:lvl1pPr>
          </a:lstStyle>
          <a:p>
            <a:endParaRPr lang="en-MY"/>
          </a:p>
        </p:txBody>
      </p:sp>
      <p:sp>
        <p:nvSpPr>
          <p:cNvPr id="86025" name="Rectangle 9"/>
          <p:cNvSpPr>
            <a:spLocks noChangeArrowheads="1"/>
          </p:cNvSpPr>
          <p:nvPr/>
        </p:nvSpPr>
        <p:spPr bwMode="auto">
          <a:xfrm>
            <a:off x="3175000" y="6597650"/>
            <a:ext cx="2711450" cy="260350"/>
          </a:xfrm>
          <a:prstGeom prst="rect">
            <a:avLst/>
          </a:prstGeom>
          <a:noFill/>
          <a:ln w="9525">
            <a:noFill/>
            <a:miter lim="800000"/>
            <a:headEnd/>
            <a:tailEnd/>
          </a:ln>
          <a:effectLst/>
        </p:spPr>
        <p:txBody>
          <a:bodyPr/>
          <a:lstStyle/>
          <a:p>
            <a:pPr algn="ctr">
              <a:defRPr/>
            </a:pPr>
            <a:r>
              <a:rPr lang="en-GB" sz="800" dirty="0">
                <a:latin typeface="Calibri" pitchFamily="34" charset="0"/>
                <a:cs typeface="Calibri" pitchFamily="34" charset="0"/>
              </a:rPr>
              <a:t>Introduction to Forensic</a:t>
            </a:r>
          </a:p>
          <a:p>
            <a:pPr algn="ctr">
              <a:defRPr/>
            </a:pPr>
            <a:endParaRPr lang="en-GB" sz="800" dirty="0">
              <a:latin typeface="Calibri" pitchFamily="34" charset="0"/>
              <a:cs typeface="Calibri" pitchFamily="34" charset="0"/>
            </a:endParaRPr>
          </a:p>
        </p:txBody>
      </p:sp>
      <p:pic>
        <p:nvPicPr>
          <p:cNvPr id="1033" name="Picture 10" descr="APU Logo Final-medium.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629525" y="0"/>
            <a:ext cx="1514475"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879305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3">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Tree>
    <p:extLst>
      <p:ext uri="{BB962C8B-B14F-4D97-AF65-F5344CB8AC3E}">
        <p14:creationId xmlns:p14="http://schemas.microsoft.com/office/powerpoint/2010/main" val="306622151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Lst>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7.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Digital Security and Forensics</a:t>
            </a:r>
            <a:br>
              <a:rPr lang="en-US" dirty="0"/>
            </a:br>
            <a:r>
              <a:rPr lang="en-US" sz="1400" dirty="0"/>
              <a:t>AICT006-4-2-DSF Version 2</a:t>
            </a:r>
            <a:endParaRPr lang="en-MY" dirty="0"/>
          </a:p>
        </p:txBody>
      </p:sp>
      <p:sp>
        <p:nvSpPr>
          <p:cNvPr id="3" name="Subtitle 2"/>
          <p:cNvSpPr>
            <a:spLocks noGrp="1"/>
          </p:cNvSpPr>
          <p:nvPr>
            <p:ph type="subTitle" idx="1"/>
          </p:nvPr>
        </p:nvSpPr>
        <p:spPr/>
        <p:txBody>
          <a:bodyPr/>
          <a:lstStyle/>
          <a:p>
            <a:r>
              <a:rPr lang="en-US" dirty="0"/>
              <a:t>Malicious Codes</a:t>
            </a:r>
            <a:endParaRPr lang="en-MY" dirty="0"/>
          </a:p>
        </p:txBody>
      </p:sp>
    </p:spTree>
    <p:extLst>
      <p:ext uri="{BB962C8B-B14F-4D97-AF65-F5344CB8AC3E}">
        <p14:creationId xmlns:p14="http://schemas.microsoft.com/office/powerpoint/2010/main" val="2478708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a:extLst>
              <a:ext uri="{FF2B5EF4-FFF2-40B4-BE49-F238E27FC236}">
                <a16:creationId xmlns:a16="http://schemas.microsoft.com/office/drawing/2014/main" id="{B12937C5-8B4B-4150-A5E2-09AB57D147AA}"/>
              </a:ext>
            </a:extLst>
          </p:cNvPr>
          <p:cNvSpPr>
            <a:spLocks noGrp="1" noChangeArrowheads="1"/>
          </p:cNvSpPr>
          <p:nvPr>
            <p:ph type="title"/>
          </p:nvPr>
        </p:nvSpPr>
        <p:spPr>
          <a:xfrm>
            <a:off x="457200" y="102989"/>
            <a:ext cx="8229600" cy="374478"/>
          </a:xfrm>
        </p:spPr>
        <p:txBody>
          <a:bodyPr/>
          <a:lstStyle/>
          <a:p>
            <a:pPr eaLnBrk="1" hangingPunct="1"/>
            <a:r>
              <a:rPr lang="en-US" altLang="en-US" sz="2800" dirty="0">
                <a:latin typeface="Calibri" panose="020F0502020204030204" pitchFamily="34" charset="0"/>
                <a:cs typeface="Calibri" panose="020F0502020204030204" pitchFamily="34" charset="0"/>
              </a:rPr>
              <a:t>Compression virus</a:t>
            </a:r>
          </a:p>
        </p:txBody>
      </p:sp>
      <p:sp>
        <p:nvSpPr>
          <p:cNvPr id="2" name="TextBox 1">
            <a:extLst>
              <a:ext uri="{FF2B5EF4-FFF2-40B4-BE49-F238E27FC236}">
                <a16:creationId xmlns:a16="http://schemas.microsoft.com/office/drawing/2014/main" id="{84227018-356A-4B3E-B666-EB0380E20D55}"/>
              </a:ext>
            </a:extLst>
          </p:cNvPr>
          <p:cNvSpPr txBox="1"/>
          <p:nvPr/>
        </p:nvSpPr>
        <p:spPr>
          <a:xfrm>
            <a:off x="251520" y="6268670"/>
            <a:ext cx="1454181" cy="369332"/>
          </a:xfrm>
          <a:prstGeom prst="rect">
            <a:avLst/>
          </a:prstGeom>
          <a:noFill/>
        </p:spPr>
        <p:txBody>
          <a:bodyPr wrap="none">
            <a:spAutoFit/>
          </a:bodyPr>
          <a:lstStyle/>
          <a:p>
            <a:pPr eaLnBrk="1" hangingPunct="1">
              <a:defRPr/>
            </a:pPr>
            <a:r>
              <a:rPr lang="en-US" sz="1800" b="1" dirty="0">
                <a:solidFill>
                  <a:srgbClr val="FF0000"/>
                </a:solidFill>
                <a:latin typeface="Calibri" panose="020F0502020204030204" pitchFamily="34" charset="0"/>
                <a:cs typeface="Calibri" panose="020F0502020204030204" pitchFamily="34" charset="0"/>
              </a:rPr>
              <a:t>P1 is infected</a:t>
            </a:r>
          </a:p>
        </p:txBody>
      </p:sp>
      <p:sp>
        <p:nvSpPr>
          <p:cNvPr id="3" name="Rectangle 2">
            <a:extLst>
              <a:ext uri="{FF2B5EF4-FFF2-40B4-BE49-F238E27FC236}">
                <a16:creationId xmlns:a16="http://schemas.microsoft.com/office/drawing/2014/main" id="{D736AB3B-9334-46D1-9A54-D80A9C5E9091}"/>
              </a:ext>
            </a:extLst>
          </p:cNvPr>
          <p:cNvSpPr/>
          <p:nvPr/>
        </p:nvSpPr>
        <p:spPr bwMode="auto">
          <a:xfrm>
            <a:off x="4932821" y="548680"/>
            <a:ext cx="4107458" cy="5904656"/>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virus such as the one just described is easily detected because an infected version of a program is longer than the corresponding uninfected one. </a:t>
            </a: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way to thwart such a simple means of detecting a virus is to compress the executable file so that both the infected and uninfected versions are of identical length. </a:t>
            </a: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key lines in this virus are numbered. In this example, the virus does nothing other than propagate. As in the previous example, the virus may include a logic bomb. We assume that program P1 is infected with the virus CV. When this program is invoked, control passes to its virus, which performs the following steps:</a:t>
            </a:r>
          </a:p>
          <a:p>
            <a:pPr marL="800100" lvl="1" indent="-342900" algn="just" eaLnBrk="1" hangingPunct="1">
              <a:buFont typeface="+mj-lt"/>
              <a:buAutoNum type="arabicPeriod"/>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For each uninfected file P2 that is found, the virus first compresses that file to produce, which is shorter than the original program by the size of the virus.</a:t>
            </a:r>
          </a:p>
          <a:p>
            <a:pPr marL="800100" lvl="1" indent="-342900" algn="just" eaLnBrk="1" hangingPunct="1">
              <a:buFont typeface="+mj-lt"/>
              <a:buAutoNum type="arabicPeriod"/>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copy of the virus is prepended to the compressed program.</a:t>
            </a:r>
          </a:p>
          <a:p>
            <a:pPr marL="800100" lvl="1" indent="-342900" algn="just" eaLnBrk="1" hangingPunct="1">
              <a:buFont typeface="+mj-lt"/>
              <a:buAutoNum type="arabicPeriod"/>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compressed version of the original infected program is uncompressed.</a:t>
            </a:r>
          </a:p>
          <a:p>
            <a:pPr marL="800100" lvl="1" indent="-342900" algn="just" eaLnBrk="1" hangingPunct="1">
              <a:buFont typeface="+mj-lt"/>
              <a:buAutoNum type="arabicPeriod"/>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uncompressed original program is executed.</a:t>
            </a:r>
          </a:p>
        </p:txBody>
      </p:sp>
      <p:pic>
        <p:nvPicPr>
          <p:cNvPr id="7" name="Picture 6">
            <a:extLst>
              <a:ext uri="{FF2B5EF4-FFF2-40B4-BE49-F238E27FC236}">
                <a16:creationId xmlns:a16="http://schemas.microsoft.com/office/drawing/2014/main" id="{10E264FC-E43D-4A64-857D-0DCA83D78854}"/>
              </a:ext>
            </a:extLst>
          </p:cNvPr>
          <p:cNvPicPr>
            <a:picLocks noChangeAspect="1"/>
          </p:cNvPicPr>
          <p:nvPr/>
        </p:nvPicPr>
        <p:blipFill>
          <a:blip r:embed="rId3"/>
          <a:stretch>
            <a:fillRect/>
          </a:stretch>
        </p:blipFill>
        <p:spPr>
          <a:xfrm>
            <a:off x="160871" y="534541"/>
            <a:ext cx="4701182" cy="3326507"/>
          </a:xfrm>
          <a:prstGeom prst="rect">
            <a:avLst/>
          </a:prstGeom>
        </p:spPr>
      </p:pic>
      <p:pic>
        <p:nvPicPr>
          <p:cNvPr id="5" name="Picture 4">
            <a:extLst>
              <a:ext uri="{FF2B5EF4-FFF2-40B4-BE49-F238E27FC236}">
                <a16:creationId xmlns:a16="http://schemas.microsoft.com/office/drawing/2014/main" id="{EAD0D6B9-C7B9-4F41-ADF0-C566723044CE}"/>
              </a:ext>
            </a:extLst>
          </p:cNvPr>
          <p:cNvPicPr>
            <a:picLocks noChangeAspect="1"/>
          </p:cNvPicPr>
          <p:nvPr/>
        </p:nvPicPr>
        <p:blipFill>
          <a:blip r:embed="rId4"/>
          <a:stretch>
            <a:fillRect/>
          </a:stretch>
        </p:blipFill>
        <p:spPr>
          <a:xfrm>
            <a:off x="152140" y="3932955"/>
            <a:ext cx="4736874" cy="22815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FB710774-0F5C-422E-865B-B517A4B3C73D}"/>
              </a:ext>
            </a:extLst>
          </p:cNvPr>
          <p:cNvSpPr>
            <a:spLocks noGrp="1" noChangeArrowheads="1"/>
          </p:cNvSpPr>
          <p:nvPr>
            <p:ph type="title"/>
          </p:nvPr>
        </p:nvSpPr>
        <p:spPr>
          <a:xfrm>
            <a:off x="683568" y="152636"/>
            <a:ext cx="7042150" cy="648072"/>
          </a:xfrm>
        </p:spPr>
        <p:txBody>
          <a:bodyPr/>
          <a:lstStyle/>
          <a:p>
            <a:pPr eaLnBrk="1" hangingPunct="1"/>
            <a:r>
              <a:rPr lang="en-US" altLang="en-US" sz="2800">
                <a:latin typeface="Calibri" panose="020F0502020204030204" pitchFamily="34" charset="0"/>
                <a:cs typeface="Calibri" panose="020F0502020204030204" pitchFamily="34" charset="0"/>
              </a:rPr>
              <a:t>Virus classification</a:t>
            </a:r>
            <a:endParaRPr lang="en-US" altLang="en-US" sz="2800" dirty="0">
              <a:latin typeface="Calibri" panose="020F0502020204030204" pitchFamily="34" charset="0"/>
              <a:cs typeface="Calibri" panose="020F0502020204030204" pitchFamily="34" charset="0"/>
            </a:endParaRPr>
          </a:p>
        </p:txBody>
      </p:sp>
      <p:sp>
        <p:nvSpPr>
          <p:cNvPr id="10243" name="Rectangle 3">
            <a:extLst>
              <a:ext uri="{FF2B5EF4-FFF2-40B4-BE49-F238E27FC236}">
                <a16:creationId xmlns:a16="http://schemas.microsoft.com/office/drawing/2014/main" id="{537DAECE-C9D4-4EC4-9609-8E9425BD3F21}"/>
              </a:ext>
            </a:extLst>
          </p:cNvPr>
          <p:cNvSpPr>
            <a:spLocks noGrp="1" noChangeArrowheads="1"/>
          </p:cNvSpPr>
          <p:nvPr>
            <p:ph idx="1"/>
          </p:nvPr>
        </p:nvSpPr>
        <p:spPr>
          <a:xfrm>
            <a:off x="143508" y="692696"/>
            <a:ext cx="8856984" cy="5832648"/>
          </a:xfrm>
          <a:solidFill>
            <a:schemeClr val="bg2"/>
          </a:solidFill>
        </p:spPr>
        <p:txBody>
          <a:bodyPr>
            <a:noAutofit/>
          </a:bodyPr>
          <a:lstStyle/>
          <a:p>
            <a:pPr marL="0" indent="0" algn="just" eaLnBrk="1" hangingPunct="1">
              <a:buNone/>
              <a:defRPr/>
            </a:pPr>
            <a:r>
              <a:rPr lang="en-US" altLang="en-US" sz="1600" dirty="0">
                <a:latin typeface="Calibri" panose="020F0502020204030204" pitchFamily="34" charset="0"/>
                <a:cs typeface="Calibri" panose="020F0502020204030204" pitchFamily="34" charset="0"/>
              </a:rPr>
              <a:t>There has been a continuous arms race between virus writers and writers of antivirus software since viruses first appeared. As effective countermeasures have been developed for existing types of viruses, new types have been developed. </a:t>
            </a:r>
          </a:p>
          <a:p>
            <a:pPr marL="0" indent="0" algn="just" eaLnBrk="1" hangingPunct="1">
              <a:buNone/>
              <a:defRPr/>
            </a:pPr>
            <a:endParaRPr lang="en-US" altLang="en-US" sz="1600" dirty="0">
              <a:latin typeface="Calibri" panose="020F0502020204030204" pitchFamily="34" charset="0"/>
              <a:cs typeface="Calibri" panose="020F0502020204030204" pitchFamily="34" charset="0"/>
            </a:endParaRPr>
          </a:p>
          <a:p>
            <a:pPr marL="0" indent="0" eaLnBrk="1" hangingPunct="1">
              <a:buNone/>
              <a:defRPr/>
            </a:pPr>
            <a:r>
              <a:rPr lang="en-US" altLang="en-US" sz="1600" dirty="0">
                <a:latin typeface="Calibri" panose="020F0502020204030204" pitchFamily="34" charset="0"/>
                <a:cs typeface="Calibri" panose="020F0502020204030204" pitchFamily="34" charset="0"/>
              </a:rPr>
              <a:t>A virus classification by target includes the following categories: </a:t>
            </a:r>
          </a:p>
          <a:p>
            <a:pPr eaLnBrk="1" hangingPunct="1">
              <a:buFont typeface="Wingdings" panose="05000000000000000000" pitchFamily="2" charset="2"/>
              <a:buChar char="§"/>
              <a:defRPr/>
            </a:pPr>
            <a:r>
              <a:rPr lang="en-US" altLang="en-US" sz="1600" b="1" dirty="0">
                <a:latin typeface="Calibri" panose="020F0502020204030204" pitchFamily="34" charset="0"/>
                <a:cs typeface="Calibri" panose="020F0502020204030204" pitchFamily="34" charset="0"/>
              </a:rPr>
              <a:t>Boot sector infector</a:t>
            </a:r>
            <a:r>
              <a:rPr lang="en-US" altLang="en-US" sz="1600" dirty="0">
                <a:latin typeface="Calibri" panose="020F0502020204030204" pitchFamily="34" charset="0"/>
                <a:cs typeface="Calibri" panose="020F0502020204030204" pitchFamily="34" charset="0"/>
              </a:rPr>
              <a:t>: Infects a master boot record or boot record and spreads when a system is booted from the disk containing the virus. </a:t>
            </a:r>
          </a:p>
          <a:p>
            <a:pPr eaLnBrk="1" hangingPunct="1">
              <a:buFont typeface="Wingdings" panose="05000000000000000000" pitchFamily="2" charset="2"/>
              <a:buChar char="§"/>
              <a:defRPr/>
            </a:pPr>
            <a:r>
              <a:rPr lang="en-US" altLang="en-US" sz="1600" b="1" dirty="0">
                <a:latin typeface="Calibri" panose="020F0502020204030204" pitchFamily="34" charset="0"/>
                <a:cs typeface="Calibri" panose="020F0502020204030204" pitchFamily="34" charset="0"/>
              </a:rPr>
              <a:t>File infector</a:t>
            </a:r>
            <a:r>
              <a:rPr lang="en-US" altLang="en-US" sz="1600" dirty="0">
                <a:latin typeface="Calibri" panose="020F0502020204030204" pitchFamily="34" charset="0"/>
                <a:cs typeface="Calibri" panose="020F0502020204030204" pitchFamily="34" charset="0"/>
              </a:rPr>
              <a:t>: Infects files that the operating system or shell considers to be executable. </a:t>
            </a:r>
          </a:p>
          <a:p>
            <a:pPr eaLnBrk="1" hangingPunct="1">
              <a:buFont typeface="Wingdings" panose="05000000000000000000" pitchFamily="2" charset="2"/>
              <a:buChar char="§"/>
              <a:defRPr/>
            </a:pPr>
            <a:r>
              <a:rPr lang="en-US" altLang="en-US" sz="1600" b="1" dirty="0">
                <a:latin typeface="Calibri" panose="020F0502020204030204" pitchFamily="34" charset="0"/>
                <a:cs typeface="Calibri" panose="020F0502020204030204" pitchFamily="34" charset="0"/>
              </a:rPr>
              <a:t>Macro virus</a:t>
            </a:r>
            <a:r>
              <a:rPr lang="en-US" altLang="en-US" sz="1600" dirty="0">
                <a:latin typeface="Calibri" panose="020F0502020204030204" pitchFamily="34" charset="0"/>
                <a:cs typeface="Calibri" panose="020F0502020204030204" pitchFamily="34" charset="0"/>
              </a:rPr>
              <a:t>: Infects files with macro code that is interpreted by an application. </a:t>
            </a:r>
          </a:p>
          <a:p>
            <a:pPr eaLnBrk="1" hangingPunct="1">
              <a:defRPr/>
            </a:pPr>
            <a:endParaRPr lang="en-US" altLang="en-US" sz="1600" dirty="0">
              <a:latin typeface="Calibri" panose="020F0502020204030204" pitchFamily="34" charset="0"/>
              <a:cs typeface="Calibri" panose="020F0502020204030204" pitchFamily="34" charset="0"/>
            </a:endParaRPr>
          </a:p>
          <a:p>
            <a:pPr marL="0" indent="0" eaLnBrk="1" hangingPunct="1">
              <a:buNone/>
              <a:defRPr/>
            </a:pPr>
            <a:r>
              <a:rPr lang="en-US" altLang="en-US" sz="1600" dirty="0">
                <a:latin typeface="Calibri" panose="020F0502020204030204" pitchFamily="34" charset="0"/>
                <a:cs typeface="Calibri" panose="020F0502020204030204" pitchFamily="34" charset="0"/>
              </a:rPr>
              <a:t>A virus classification by concealment strategy includes the following categories: </a:t>
            </a:r>
          </a:p>
          <a:p>
            <a:pPr eaLnBrk="1" hangingPunct="1">
              <a:buFont typeface="Wingdings" panose="05000000000000000000" pitchFamily="2" charset="2"/>
              <a:buChar char="§"/>
              <a:defRPr/>
            </a:pPr>
            <a:r>
              <a:rPr lang="en-US" altLang="en-US" sz="1600" b="1" dirty="0">
                <a:latin typeface="Calibri" panose="020F0502020204030204" pitchFamily="34" charset="0"/>
                <a:cs typeface="Calibri" panose="020F0502020204030204" pitchFamily="34" charset="0"/>
              </a:rPr>
              <a:t>Encrypted virus</a:t>
            </a:r>
            <a:r>
              <a:rPr lang="en-US" altLang="en-US" sz="1600" dirty="0">
                <a:latin typeface="Calibri" panose="020F0502020204030204" pitchFamily="34" charset="0"/>
                <a:cs typeface="Calibri" panose="020F0502020204030204" pitchFamily="34" charset="0"/>
              </a:rPr>
              <a:t>: the virus creates a random encryption key, stored with the virus, and encrypts the remainder of the virus. When an infected program is invoked, the virus uses the stored random key to decrypt the virus. When the virus replicates, a different random key is selected.</a:t>
            </a:r>
          </a:p>
          <a:p>
            <a:pPr eaLnBrk="1" hangingPunct="1">
              <a:buFont typeface="Wingdings" panose="05000000000000000000" pitchFamily="2" charset="2"/>
              <a:buChar char="§"/>
              <a:defRPr/>
            </a:pPr>
            <a:r>
              <a:rPr lang="en-US" altLang="en-US" sz="1600" b="1" dirty="0">
                <a:latin typeface="Calibri" panose="020F0502020204030204" pitchFamily="34" charset="0"/>
                <a:cs typeface="Calibri" panose="020F0502020204030204" pitchFamily="34" charset="0"/>
              </a:rPr>
              <a:t>Stealth virus: </a:t>
            </a:r>
            <a:r>
              <a:rPr lang="en-US" altLang="en-US" sz="1600" dirty="0">
                <a:latin typeface="Calibri" panose="020F0502020204030204" pitchFamily="34" charset="0"/>
                <a:cs typeface="Calibri" panose="020F0502020204030204" pitchFamily="34" charset="0"/>
              </a:rPr>
              <a:t>A form of virus explicitly designed to hide from detection by antivirus software. Thus, the entire virus, not just a payload is hidden. </a:t>
            </a:r>
          </a:p>
          <a:p>
            <a:pPr eaLnBrk="1" hangingPunct="1">
              <a:buFont typeface="Wingdings" panose="05000000000000000000" pitchFamily="2" charset="2"/>
              <a:buChar char="§"/>
              <a:defRPr/>
            </a:pPr>
            <a:r>
              <a:rPr lang="en-US" altLang="en-US" sz="1600" b="1" dirty="0">
                <a:latin typeface="Calibri" panose="020F0502020204030204" pitchFamily="34" charset="0"/>
                <a:cs typeface="Calibri" panose="020F0502020204030204" pitchFamily="34" charset="0"/>
              </a:rPr>
              <a:t>Polymorphic virus: </a:t>
            </a:r>
            <a:r>
              <a:rPr lang="en-US" altLang="en-US" sz="1600" dirty="0">
                <a:latin typeface="Calibri" panose="020F0502020204030204" pitchFamily="34" charset="0"/>
                <a:cs typeface="Calibri" panose="020F0502020204030204" pitchFamily="34" charset="0"/>
              </a:rPr>
              <a:t>A virus that mutates with every infection, making detection by the “signature” of the virus impossible. </a:t>
            </a:r>
          </a:p>
          <a:p>
            <a:pPr eaLnBrk="1" hangingPunct="1">
              <a:buFont typeface="Wingdings" panose="05000000000000000000" pitchFamily="2" charset="2"/>
              <a:buChar char="§"/>
              <a:defRPr/>
            </a:pPr>
            <a:r>
              <a:rPr lang="en-US" altLang="en-US" sz="1600" b="1" dirty="0">
                <a:latin typeface="Calibri" panose="020F0502020204030204" pitchFamily="34" charset="0"/>
                <a:cs typeface="Calibri" panose="020F0502020204030204" pitchFamily="34" charset="0"/>
              </a:rPr>
              <a:t>Metamorphic virus: </a:t>
            </a:r>
            <a:r>
              <a:rPr lang="en-US" altLang="en-US" sz="1600" dirty="0">
                <a:latin typeface="Calibri" panose="020F0502020204030204" pitchFamily="34" charset="0"/>
                <a:cs typeface="Calibri" panose="020F0502020204030204" pitchFamily="34" charset="0"/>
              </a:rPr>
              <a:t>As with a polymorphic virus, a metamorphic virus mutates with every infection. The difference is that a metamorphic virus rewrites itself completely at each iteration, increasing the difficulty of detection. Metamorphic viruses may change their behavior as well as their appearance. </a:t>
            </a:r>
          </a:p>
          <a:p>
            <a:pPr lvl="1" eaLnBrk="1" hangingPunct="1">
              <a:defRPr/>
            </a:pPr>
            <a:endParaRPr lang="en-US" altLang="en-US" sz="1400" i="1" dirty="0">
              <a:latin typeface="Calibri" panose="020F0502020204030204" pitchFamily="34" charset="0"/>
              <a:cs typeface="Calibri" panose="020F050202020403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CE60F74-2414-4F55-94FE-F32DED8E7EEA}"/>
              </a:ext>
            </a:extLst>
          </p:cNvPr>
          <p:cNvSpPr>
            <a:spLocks noGrp="1" noChangeArrowheads="1"/>
          </p:cNvSpPr>
          <p:nvPr>
            <p:ph type="title"/>
          </p:nvPr>
        </p:nvSpPr>
        <p:spPr>
          <a:xfrm>
            <a:off x="457200" y="152401"/>
            <a:ext cx="8229600" cy="468288"/>
          </a:xfrm>
        </p:spPr>
        <p:txBody>
          <a:bodyPr/>
          <a:lstStyle/>
          <a:p>
            <a:pPr eaLnBrk="1" hangingPunct="1"/>
            <a:r>
              <a:rPr lang="en-US" altLang="en-US" sz="2800" dirty="0">
                <a:latin typeface="Calibri" panose="020F0502020204030204" pitchFamily="34" charset="0"/>
                <a:cs typeface="Calibri" panose="020F0502020204030204" pitchFamily="34" charset="0"/>
              </a:rPr>
              <a:t>Macro and scripting viruses</a:t>
            </a:r>
          </a:p>
        </p:txBody>
      </p:sp>
      <p:sp>
        <p:nvSpPr>
          <p:cNvPr id="22531" name="Rectangle 3">
            <a:extLst>
              <a:ext uri="{FF2B5EF4-FFF2-40B4-BE49-F238E27FC236}">
                <a16:creationId xmlns:a16="http://schemas.microsoft.com/office/drawing/2014/main" id="{AD08B0B3-5986-4D83-AE5D-2F7A3CD6AA5E}"/>
              </a:ext>
            </a:extLst>
          </p:cNvPr>
          <p:cNvSpPr>
            <a:spLocks noGrp="1" noChangeArrowheads="1"/>
          </p:cNvSpPr>
          <p:nvPr>
            <p:ph idx="1"/>
          </p:nvPr>
        </p:nvSpPr>
        <p:spPr>
          <a:xfrm>
            <a:off x="107504" y="692696"/>
            <a:ext cx="8928992" cy="5832648"/>
          </a:xfrm>
          <a:solidFill>
            <a:schemeClr val="accent5">
              <a:lumMod val="20000"/>
              <a:lumOff val="80000"/>
            </a:schemeClr>
          </a:solidFill>
        </p:spPr>
        <p:txBody>
          <a:bodyPr anchor="ctr"/>
          <a:lstStyle/>
          <a:p>
            <a:pPr algn="just" eaLnBrk="1" hangingPunct="1">
              <a:buFont typeface="Wingdings" panose="05000000000000000000" pitchFamily="2" charset="2"/>
              <a:buChar char="§"/>
            </a:pPr>
            <a:r>
              <a:rPr lang="en-US" altLang="en-US" sz="1800" dirty="0">
                <a:latin typeface="Calibri" panose="020F0502020204030204" pitchFamily="34" charset="0"/>
                <a:cs typeface="Calibri" panose="020F0502020204030204" pitchFamily="34" charset="0"/>
              </a:rPr>
              <a:t>In the mid-1990s, macro viruses became by far the most prevalent type of virus. Macro viruses are particularly threatening for a number of reasons:</a:t>
            </a:r>
          </a:p>
          <a:p>
            <a:pPr lvl="1" algn="just">
              <a:buFont typeface="+mj-lt"/>
              <a:buAutoNum type="arabicPeriod"/>
            </a:pPr>
            <a:r>
              <a:rPr lang="en-US" altLang="en-US" sz="1800" dirty="0">
                <a:latin typeface="Calibri" panose="020F0502020204030204" pitchFamily="34" charset="0"/>
                <a:cs typeface="Calibri" panose="020F0502020204030204" pitchFamily="34" charset="0"/>
              </a:rPr>
              <a:t>A macro virus is platform independent. Virtually all of the macro viruses infect Microsoft Word documents. Any hardware platform and operating system that supports Word can be infected.</a:t>
            </a:r>
          </a:p>
          <a:p>
            <a:pPr lvl="1" algn="just">
              <a:buFont typeface="+mj-lt"/>
              <a:buAutoNum type="arabicPeriod"/>
            </a:pPr>
            <a:r>
              <a:rPr lang="en-US" altLang="en-US" sz="1800" dirty="0">
                <a:latin typeface="Calibri" panose="020F0502020204030204" pitchFamily="34" charset="0"/>
                <a:cs typeface="Calibri" panose="020F0502020204030204" pitchFamily="34" charset="0"/>
              </a:rPr>
              <a:t>Macro viruses infect documents, not executable portions of code. Most of the information introduced onto a computer system is in the form of a document rather than a program.</a:t>
            </a:r>
          </a:p>
          <a:p>
            <a:pPr lvl="1" algn="just">
              <a:buFont typeface="+mj-lt"/>
              <a:buAutoNum type="arabicPeriod"/>
            </a:pPr>
            <a:r>
              <a:rPr lang="en-US" altLang="en-US" sz="1800" dirty="0">
                <a:latin typeface="Calibri" panose="020F0502020204030204" pitchFamily="34" charset="0"/>
                <a:cs typeface="Calibri" panose="020F0502020204030204" pitchFamily="34" charset="0"/>
              </a:rPr>
              <a:t>Macro viruses are easily spread. A very common method is electronic mail.</a:t>
            </a:r>
          </a:p>
          <a:p>
            <a:pPr algn="just" eaLnBrk="1" hangingPunct="1">
              <a:buFont typeface="Wingdings" panose="05000000000000000000" pitchFamily="2" charset="2"/>
              <a:buChar char="§"/>
            </a:pPr>
            <a:endParaRPr lang="en-US" altLang="en-US" sz="1800" dirty="0">
              <a:latin typeface="Calibri" panose="020F0502020204030204" pitchFamily="34" charset="0"/>
              <a:cs typeface="Calibri" panose="020F0502020204030204" pitchFamily="34" charset="0"/>
            </a:endParaRPr>
          </a:p>
          <a:p>
            <a:pPr algn="just" eaLnBrk="1" hangingPunct="1">
              <a:buFont typeface="Wingdings" panose="05000000000000000000" pitchFamily="2" charset="2"/>
              <a:buChar char="§"/>
            </a:pPr>
            <a:r>
              <a:rPr lang="en-US" altLang="en-US" sz="1800" dirty="0">
                <a:latin typeface="Calibri" panose="020F0502020204030204" pitchFamily="34" charset="0"/>
                <a:cs typeface="Calibri" panose="020F0502020204030204" pitchFamily="34" charset="0"/>
              </a:rPr>
              <a:t>Macro viruses take advantage of a feature found in Word and other office applications such as Microsoft Excel, namely the macro. In essence, a macro is an executable program embedded in a word processing document or other types of file. </a:t>
            </a:r>
          </a:p>
          <a:p>
            <a:pPr algn="just" eaLnBrk="1" hangingPunct="1">
              <a:buFont typeface="Wingdings" panose="05000000000000000000" pitchFamily="2" charset="2"/>
              <a:buChar char="§"/>
            </a:pPr>
            <a:endParaRPr lang="en-US" altLang="en-US" sz="1800" dirty="0">
              <a:latin typeface="Calibri" panose="020F0502020204030204" pitchFamily="34" charset="0"/>
              <a:cs typeface="Calibri" panose="020F0502020204030204" pitchFamily="34" charset="0"/>
            </a:endParaRPr>
          </a:p>
          <a:p>
            <a:pPr algn="just" eaLnBrk="1" hangingPunct="1">
              <a:buFont typeface="Wingdings" panose="05000000000000000000" pitchFamily="2" charset="2"/>
              <a:buChar char="§"/>
            </a:pPr>
            <a:r>
              <a:rPr lang="en-US" altLang="en-US" sz="1800" dirty="0">
                <a:latin typeface="Calibri" panose="020F0502020204030204" pitchFamily="34" charset="0"/>
                <a:cs typeface="Calibri" panose="020F0502020204030204" pitchFamily="34" charset="0"/>
              </a:rPr>
              <a:t>For example, Microsoft offers an optional Macro Virus Protection tool that detects suspicious Word files and alerts the customer to the potential risk of opening a file with macros. Various antivirus (A/V) product vendors have also developed tools to detect and correct macro viruses. As in other types of viruses, the arms race continues in the field of macro viruses, but they no longer are the predominant virus threat.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an Email Virus? - Paubox">
            <a:extLst>
              <a:ext uri="{FF2B5EF4-FFF2-40B4-BE49-F238E27FC236}">
                <a16:creationId xmlns:a16="http://schemas.microsoft.com/office/drawing/2014/main" id="{E42ECAF9-0B31-9268-2615-6B90490A3063}"/>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222250" y="2445146"/>
            <a:ext cx="4038600" cy="30297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4583" name="Rectangle 3">
            <a:extLst>
              <a:ext uri="{FF2B5EF4-FFF2-40B4-BE49-F238E27FC236}">
                <a16:creationId xmlns:a16="http://schemas.microsoft.com/office/drawing/2014/main" id="{47FDC9BA-166E-E039-C98C-DB38F37CD1F7}"/>
              </a:ext>
            </a:extLst>
          </p:cNvPr>
          <p:cNvGraphicFramePr>
            <a:graphicFrameLocks noGrp="1"/>
          </p:cNvGraphicFramePr>
          <p:nvPr>
            <p:ph sz="half" idx="2"/>
            <p:extLst>
              <p:ext uri="{D42A27DB-BD31-4B8C-83A1-F6EECF244321}">
                <p14:modId xmlns:p14="http://schemas.microsoft.com/office/powerpoint/2010/main" val="2845480925"/>
              </p:ext>
            </p:extLst>
          </p:nvPr>
        </p:nvGraphicFramePr>
        <p:xfrm>
          <a:off x="4678363" y="1697038"/>
          <a:ext cx="4038600" cy="4525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578" name="Rectangle 2">
            <a:extLst>
              <a:ext uri="{FF2B5EF4-FFF2-40B4-BE49-F238E27FC236}">
                <a16:creationId xmlns:a16="http://schemas.microsoft.com/office/drawing/2014/main" id="{5FBAB8DE-DDF4-4B62-AB13-A26646D77F18}"/>
              </a:ext>
            </a:extLst>
          </p:cNvPr>
          <p:cNvSpPr>
            <a:spLocks noGrp="1" noChangeArrowheads="1"/>
          </p:cNvSpPr>
          <p:nvPr>
            <p:ph type="title"/>
          </p:nvPr>
        </p:nvSpPr>
        <p:spPr/>
        <p:txBody>
          <a:bodyPr wrap="square" anchor="ctr">
            <a:normAutofit/>
          </a:bodyPr>
          <a:lstStyle/>
          <a:p>
            <a:pPr eaLnBrk="1" hangingPunct="1"/>
            <a:r>
              <a:rPr lang="en-US" altLang="en-US"/>
              <a:t>E-Mail Viruses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9" name="Rectangle 1027">
            <a:extLst>
              <a:ext uri="{FF2B5EF4-FFF2-40B4-BE49-F238E27FC236}">
                <a16:creationId xmlns:a16="http://schemas.microsoft.com/office/drawing/2014/main" id="{AA9D9E77-604A-4002-E916-38EDC2DC8ABE}"/>
              </a:ext>
            </a:extLst>
          </p:cNvPr>
          <p:cNvGraphicFramePr>
            <a:graphicFrameLocks noGrp="1"/>
          </p:cNvGraphicFramePr>
          <p:nvPr>
            <p:ph idx="1"/>
            <p:extLst>
              <p:ext uri="{D42A27DB-BD31-4B8C-83A1-F6EECF244321}">
                <p14:modId xmlns:p14="http://schemas.microsoft.com/office/powerpoint/2010/main" val="440652642"/>
              </p:ext>
            </p:extLst>
          </p:nvPr>
        </p:nvGraphicFramePr>
        <p:xfrm>
          <a:off x="190500" y="1697038"/>
          <a:ext cx="8810625"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626" name="Rectangle 1026">
            <a:extLst>
              <a:ext uri="{FF2B5EF4-FFF2-40B4-BE49-F238E27FC236}">
                <a16:creationId xmlns:a16="http://schemas.microsoft.com/office/drawing/2014/main" id="{299422FD-F2B4-4A52-B8C0-2E7E86E9F629}"/>
              </a:ext>
            </a:extLst>
          </p:cNvPr>
          <p:cNvSpPr>
            <a:spLocks noGrp="1" noChangeArrowheads="1"/>
          </p:cNvSpPr>
          <p:nvPr>
            <p:ph type="title"/>
          </p:nvPr>
        </p:nvSpPr>
        <p:spPr/>
        <p:txBody>
          <a:bodyPr wrap="square" anchor="ctr">
            <a:normAutofit/>
          </a:bodyPr>
          <a:lstStyle/>
          <a:p>
            <a:pPr eaLnBrk="1" hangingPunct="1"/>
            <a:r>
              <a:rPr lang="en-US" altLang="en-US"/>
              <a:t>Virus countermeasures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AF0FCFB1-8BB1-473B-A107-51BBD6C8F4BD}"/>
              </a:ext>
            </a:extLst>
          </p:cNvPr>
          <p:cNvSpPr>
            <a:spLocks noGrp="1" noChangeArrowheads="1"/>
          </p:cNvSpPr>
          <p:nvPr>
            <p:ph type="title"/>
          </p:nvPr>
        </p:nvSpPr>
        <p:spPr>
          <a:xfrm>
            <a:off x="755576" y="116632"/>
            <a:ext cx="7042150" cy="360362"/>
          </a:xfrm>
        </p:spPr>
        <p:txBody>
          <a:bodyPr/>
          <a:lstStyle/>
          <a:p>
            <a:pPr eaLnBrk="1" hangingPunct="1"/>
            <a:r>
              <a:rPr lang="en-US" altLang="en-US" sz="2800" dirty="0">
                <a:latin typeface="Calibri" panose="020F0502020204030204" pitchFamily="34" charset="0"/>
                <a:cs typeface="Calibri" panose="020F0502020204030204" pitchFamily="34" charset="0"/>
              </a:rPr>
              <a:t>Anti-virus evolution</a:t>
            </a:r>
          </a:p>
        </p:txBody>
      </p:sp>
      <p:sp>
        <p:nvSpPr>
          <p:cNvPr id="28675" name="Rectangle 3">
            <a:extLst>
              <a:ext uri="{FF2B5EF4-FFF2-40B4-BE49-F238E27FC236}">
                <a16:creationId xmlns:a16="http://schemas.microsoft.com/office/drawing/2014/main" id="{C81324AA-CBB6-465F-AE46-8A2F34B22298}"/>
              </a:ext>
            </a:extLst>
          </p:cNvPr>
          <p:cNvSpPr>
            <a:spLocks noGrp="1" noChangeArrowheads="1"/>
          </p:cNvSpPr>
          <p:nvPr>
            <p:ph idx="1"/>
          </p:nvPr>
        </p:nvSpPr>
        <p:spPr>
          <a:xfrm>
            <a:off x="107504" y="692696"/>
            <a:ext cx="8928992" cy="5832648"/>
          </a:xfrm>
          <a:solidFill>
            <a:schemeClr val="accent1">
              <a:lumMod val="20000"/>
              <a:lumOff val="80000"/>
            </a:schemeClr>
          </a:solidFill>
        </p:spPr>
        <p:txBody>
          <a:bodyPr anchor="ctr"/>
          <a:lstStyle/>
          <a:p>
            <a:pPr algn="just" eaLnBrk="1" hangingPunct="1">
              <a:lnSpc>
                <a:spcPct val="90000"/>
              </a:lnSpc>
            </a:pPr>
            <a:r>
              <a:rPr lang="en-US" altLang="en-US" sz="1800" dirty="0">
                <a:latin typeface="Calibri" panose="020F0502020204030204" pitchFamily="34" charset="0"/>
                <a:cs typeface="Calibri" panose="020F0502020204030204" pitchFamily="34" charset="0"/>
              </a:rPr>
              <a:t>Virus &amp; antivirus tech have both evolved</a:t>
            </a:r>
          </a:p>
          <a:p>
            <a:pPr algn="just" eaLnBrk="1" hangingPunct="1">
              <a:lnSpc>
                <a:spcPct val="90000"/>
              </a:lnSpc>
            </a:pPr>
            <a:r>
              <a:rPr lang="en-US" altLang="en-US" sz="1800" dirty="0">
                <a:latin typeface="Calibri" panose="020F0502020204030204" pitchFamily="34" charset="0"/>
                <a:cs typeface="Calibri" panose="020F0502020204030204" pitchFamily="34" charset="0"/>
              </a:rPr>
              <a:t>Early viruses simple code, easily removed</a:t>
            </a:r>
          </a:p>
          <a:p>
            <a:pPr algn="just" eaLnBrk="1" hangingPunct="1">
              <a:lnSpc>
                <a:spcPct val="90000"/>
              </a:lnSpc>
            </a:pPr>
            <a:r>
              <a:rPr lang="en-US" altLang="en-US" sz="1800" dirty="0">
                <a:latin typeface="Calibri" panose="020F0502020204030204" pitchFamily="34" charset="0"/>
                <a:cs typeface="Calibri" panose="020F0502020204030204" pitchFamily="34" charset="0"/>
              </a:rPr>
              <a:t>As viruses become more complex, so did the countermeasures</a:t>
            </a:r>
          </a:p>
          <a:p>
            <a:pPr algn="just" eaLnBrk="1" hangingPunct="1">
              <a:lnSpc>
                <a:spcPct val="90000"/>
              </a:lnSpc>
            </a:pPr>
            <a:r>
              <a:rPr lang="en-US" altLang="en-US" sz="1800" dirty="0">
                <a:latin typeface="Calibri" panose="020F0502020204030204" pitchFamily="34" charset="0"/>
                <a:cs typeface="Calibri" panose="020F0502020204030204" pitchFamily="34" charset="0"/>
              </a:rPr>
              <a:t>Generations</a:t>
            </a:r>
          </a:p>
          <a:p>
            <a:pPr lvl="1" algn="just" eaLnBrk="1" hangingPunct="1">
              <a:lnSpc>
                <a:spcPct val="90000"/>
              </a:lnSpc>
            </a:pPr>
            <a:r>
              <a:rPr lang="en-US" altLang="en-US" sz="1800" b="1" dirty="0">
                <a:latin typeface="Calibri" panose="020F0502020204030204" pitchFamily="34" charset="0"/>
                <a:cs typeface="Calibri" panose="020F0502020204030204" pitchFamily="34" charset="0"/>
              </a:rPr>
              <a:t>A first-generation </a:t>
            </a:r>
            <a:r>
              <a:rPr lang="en-US" altLang="en-US" sz="1800" dirty="0">
                <a:latin typeface="Calibri" panose="020F0502020204030204" pitchFamily="34" charset="0"/>
                <a:cs typeface="Calibri" panose="020F0502020204030204" pitchFamily="34" charset="0"/>
              </a:rPr>
              <a:t>scanner requires a virus signature to identify a virus. The virus may contain "wildcards" but has essentially the same structure and bit pattern in all copies. Such signature-specific scanners are limited to the detection of known viruses. </a:t>
            </a:r>
          </a:p>
          <a:p>
            <a:pPr lvl="1" algn="just" eaLnBrk="1" hangingPunct="1">
              <a:lnSpc>
                <a:spcPct val="90000"/>
              </a:lnSpc>
            </a:pPr>
            <a:r>
              <a:rPr lang="en-US" altLang="en-US" sz="1800" b="1" dirty="0">
                <a:latin typeface="Calibri" panose="020F0502020204030204" pitchFamily="34" charset="0"/>
                <a:cs typeface="Calibri" panose="020F0502020204030204" pitchFamily="34" charset="0"/>
              </a:rPr>
              <a:t>A second-generation </a:t>
            </a:r>
            <a:r>
              <a:rPr lang="en-US" altLang="en-US" sz="1800" dirty="0">
                <a:latin typeface="Calibri" panose="020F0502020204030204" pitchFamily="34" charset="0"/>
                <a:cs typeface="Calibri" panose="020F0502020204030204" pitchFamily="34" charset="0"/>
              </a:rPr>
              <a:t>scanner uses heuristic rules to search for probable virus infection, e.g., to look for fragments of code that are often associated with viruses.. Another second-generation approach is integrity checking, using a hash function rather than a simpler checksum.</a:t>
            </a:r>
          </a:p>
          <a:p>
            <a:pPr lvl="1" algn="just" eaLnBrk="1" hangingPunct="1">
              <a:lnSpc>
                <a:spcPct val="90000"/>
              </a:lnSpc>
            </a:pPr>
            <a:r>
              <a:rPr lang="en-US" altLang="en-US" sz="1800" b="1" dirty="0">
                <a:latin typeface="Calibri" panose="020F0502020204030204" pitchFamily="34" charset="0"/>
                <a:cs typeface="Calibri" panose="020F0502020204030204" pitchFamily="34" charset="0"/>
              </a:rPr>
              <a:t>Third-generation</a:t>
            </a:r>
            <a:r>
              <a:rPr lang="en-US" altLang="en-US" sz="1800" dirty="0">
                <a:latin typeface="Calibri" panose="020F0502020204030204" pitchFamily="34" charset="0"/>
                <a:cs typeface="Calibri" panose="020F0502020204030204" pitchFamily="34" charset="0"/>
              </a:rPr>
              <a:t> programs are memory-resident programs that identify a virus by its actions rather than structure in an infected program. These have the advantage that it is not necessary to develop signatures/heuristics, but only to identify the small set of actions indicating an infection is attempted and then intervene.</a:t>
            </a:r>
          </a:p>
          <a:p>
            <a:pPr lvl="1" algn="just" eaLnBrk="1" hangingPunct="1">
              <a:lnSpc>
                <a:spcPct val="90000"/>
              </a:lnSpc>
            </a:pPr>
            <a:r>
              <a:rPr lang="en-US" altLang="en-US" sz="1800" b="1" dirty="0">
                <a:latin typeface="Calibri" panose="020F0502020204030204" pitchFamily="34" charset="0"/>
                <a:cs typeface="Calibri" panose="020F0502020204030204" pitchFamily="34" charset="0"/>
              </a:rPr>
              <a:t>Fourth-generation</a:t>
            </a:r>
            <a:r>
              <a:rPr lang="en-US" altLang="en-US" sz="1800" dirty="0">
                <a:latin typeface="Calibri" panose="020F0502020204030204" pitchFamily="34" charset="0"/>
                <a:cs typeface="Calibri" panose="020F0502020204030204" pitchFamily="34" charset="0"/>
              </a:rPr>
              <a:t> products are packages consisting of a variety of antivirus techniques used in conjunction. These include scanning and activity trap components. In addition, such a package includes access control capability, which limits the ability of viruses to penetrate a system and then limits the ability of a virus to update files in order to pass on the infection.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C86C97A2-407F-4A34-80B3-6F90A8FD8D21}"/>
              </a:ext>
            </a:extLst>
          </p:cNvPr>
          <p:cNvSpPr>
            <a:spLocks noGrp="1" noChangeArrowheads="1"/>
          </p:cNvSpPr>
          <p:nvPr>
            <p:ph idx="1"/>
          </p:nvPr>
        </p:nvSpPr>
        <p:spPr/>
        <p:txBody>
          <a:bodyPr/>
          <a:lstStyle/>
          <a:p>
            <a:pPr eaLnBrk="1" hangingPunct="1"/>
            <a:r>
              <a:rPr lang="en-US" altLang="en-US" sz="2800" dirty="0"/>
              <a:t>Runs executable files through GD scanner:</a:t>
            </a:r>
          </a:p>
          <a:p>
            <a:pPr lvl="1" eaLnBrk="1" hangingPunct="1"/>
            <a:r>
              <a:rPr lang="en-US" altLang="en-US" sz="2400" dirty="0"/>
              <a:t>CPU emulator to interpret instructions</a:t>
            </a:r>
          </a:p>
          <a:p>
            <a:pPr lvl="1" eaLnBrk="1" hangingPunct="1"/>
            <a:r>
              <a:rPr lang="en-US" altLang="en-US" sz="2400" dirty="0"/>
              <a:t>virus scanner to check known virus signatures</a:t>
            </a:r>
          </a:p>
          <a:p>
            <a:pPr lvl="1" eaLnBrk="1" hangingPunct="1"/>
            <a:r>
              <a:rPr lang="en-US" altLang="en-US" sz="2400" dirty="0"/>
              <a:t>emulation control module to manage process</a:t>
            </a:r>
          </a:p>
          <a:p>
            <a:pPr eaLnBrk="1" hangingPunct="1"/>
            <a:r>
              <a:rPr lang="en-US" altLang="en-US" sz="2800" dirty="0"/>
              <a:t>Lets virus decrypt itself in interpreter</a:t>
            </a:r>
          </a:p>
          <a:p>
            <a:pPr eaLnBrk="1" hangingPunct="1"/>
            <a:r>
              <a:rPr lang="en-US" altLang="en-US" sz="2800" dirty="0"/>
              <a:t>Periodically scan for virus signatures</a:t>
            </a:r>
          </a:p>
          <a:p>
            <a:pPr eaLnBrk="1" hangingPunct="1"/>
            <a:r>
              <a:rPr lang="en-US" altLang="en-US" sz="2800" i="1" dirty="0">
                <a:solidFill>
                  <a:srgbClr val="FF0000"/>
                </a:solidFill>
              </a:rPr>
              <a:t>Let virus do the work for an antivirus program by exposing it in a controlled environment</a:t>
            </a:r>
          </a:p>
        </p:txBody>
      </p:sp>
      <p:sp>
        <p:nvSpPr>
          <p:cNvPr id="30722" name="Rectangle 2">
            <a:extLst>
              <a:ext uri="{FF2B5EF4-FFF2-40B4-BE49-F238E27FC236}">
                <a16:creationId xmlns:a16="http://schemas.microsoft.com/office/drawing/2014/main" id="{FC423426-F8B3-45A7-8D66-AABA403D905E}"/>
              </a:ext>
            </a:extLst>
          </p:cNvPr>
          <p:cNvSpPr>
            <a:spLocks noGrp="1" noChangeArrowheads="1"/>
          </p:cNvSpPr>
          <p:nvPr>
            <p:ph type="title"/>
          </p:nvPr>
        </p:nvSpPr>
        <p:spPr/>
        <p:txBody>
          <a:bodyPr/>
          <a:lstStyle/>
          <a:p>
            <a:pPr eaLnBrk="1" hangingPunct="1"/>
            <a:r>
              <a:rPr lang="en-US" altLang="en-US" dirty="0"/>
              <a:t>Generic Decryption (GD)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7AD8F91-FF55-4574-94CB-76E7EE2CA847}"/>
              </a:ext>
            </a:extLst>
          </p:cNvPr>
          <p:cNvSpPr>
            <a:spLocks noGrp="1" noChangeArrowheads="1"/>
          </p:cNvSpPr>
          <p:nvPr>
            <p:ph type="title"/>
          </p:nvPr>
        </p:nvSpPr>
        <p:spPr>
          <a:xfrm>
            <a:off x="755576" y="19199"/>
            <a:ext cx="7042150" cy="585440"/>
          </a:xfrm>
        </p:spPr>
        <p:txBody>
          <a:bodyPr/>
          <a:lstStyle/>
          <a:p>
            <a:pPr eaLnBrk="1" hangingPunct="1"/>
            <a:r>
              <a:rPr lang="en-US" altLang="en-US" sz="3200" dirty="0">
                <a:latin typeface="Calibri" panose="020F0502020204030204" pitchFamily="34" charset="0"/>
                <a:cs typeface="Calibri" panose="020F0502020204030204" pitchFamily="34" charset="0"/>
              </a:rPr>
              <a:t>Digital Immune System</a:t>
            </a:r>
          </a:p>
        </p:txBody>
      </p:sp>
      <p:pic>
        <p:nvPicPr>
          <p:cNvPr id="32771" name="Picture 4">
            <a:extLst>
              <a:ext uri="{FF2B5EF4-FFF2-40B4-BE49-F238E27FC236}">
                <a16:creationId xmlns:a16="http://schemas.microsoft.com/office/drawing/2014/main" id="{54E574F0-6600-4961-A8C1-4736CF87AF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59" t="13875" r="7159" b="18500"/>
          <a:stretch>
            <a:fillRect/>
          </a:stretch>
        </p:blipFill>
        <p:spPr bwMode="auto">
          <a:xfrm>
            <a:off x="3500438" y="1195388"/>
            <a:ext cx="5643562" cy="344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2" name="TextBox 3">
            <a:extLst>
              <a:ext uri="{FF2B5EF4-FFF2-40B4-BE49-F238E27FC236}">
                <a16:creationId xmlns:a16="http://schemas.microsoft.com/office/drawing/2014/main" id="{F407DB3E-BE8C-45C5-B574-301D55A9A965}"/>
              </a:ext>
            </a:extLst>
          </p:cNvPr>
          <p:cNvSpPr txBox="1">
            <a:spLocks noChangeArrowheads="1"/>
          </p:cNvSpPr>
          <p:nvPr/>
        </p:nvSpPr>
        <p:spPr bwMode="auto">
          <a:xfrm>
            <a:off x="107504" y="4643438"/>
            <a:ext cx="6908800" cy="1600200"/>
          </a:xfrm>
          <a:prstGeom prst="rect">
            <a:avLst/>
          </a:prstGeom>
          <a:solidFill>
            <a:schemeClr val="accent6">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none">
            <a:spAutoFit/>
          </a:bodyPr>
          <a:lstStyle>
            <a:lvl1pPr marL="342900" indent="-342900">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40202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40202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40202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40202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4020202020204" pitchFamily="34" charset="0"/>
                <a:cs typeface="Lucida Sans Unicode" panose="020B0602030504020204" pitchFamily="34" charset="0"/>
              </a:defRPr>
            </a:lvl9pPr>
          </a:lstStyle>
          <a:p>
            <a:pPr eaLnBrk="1" hangingPunct="1">
              <a:spcBef>
                <a:spcPct val="0"/>
              </a:spcBef>
              <a:buSzTx/>
              <a:buFontTx/>
              <a:buAutoNum type="arabicPeriod"/>
            </a:pPr>
            <a:r>
              <a:rPr lang="en-US" altLang="en-US" sz="1400" dirty="0">
                <a:solidFill>
                  <a:schemeClr val="tx1"/>
                </a:solidFill>
                <a:latin typeface="Arial" panose="020B0604020202020204" pitchFamily="34" charset="0"/>
                <a:cs typeface="Arial" panose="020B0604020202020204" pitchFamily="34" charset="0"/>
              </a:rPr>
              <a:t>A monitoring </a:t>
            </a:r>
            <a:r>
              <a:rPr lang="en-US" altLang="en-US" sz="1400" dirty="0" err="1">
                <a:solidFill>
                  <a:schemeClr val="tx1"/>
                </a:solidFill>
                <a:latin typeface="Arial" panose="020B0604020202020204" pitchFamily="34" charset="0"/>
                <a:cs typeface="Arial" panose="020B0604020202020204" pitchFamily="34" charset="0"/>
              </a:rPr>
              <a:t>pgm</a:t>
            </a:r>
            <a:r>
              <a:rPr lang="en-US" altLang="en-US" sz="1400" dirty="0">
                <a:solidFill>
                  <a:schemeClr val="tx1"/>
                </a:solidFill>
                <a:latin typeface="Arial" panose="020B0604020202020204" pitchFamily="34" charset="0"/>
                <a:cs typeface="Arial" panose="020B0604020202020204" pitchFamily="34" charset="0"/>
              </a:rPr>
              <a:t> infers a virus, sends a copy to an </a:t>
            </a:r>
            <a:r>
              <a:rPr lang="en-US" altLang="en-US" sz="1400" dirty="0" err="1">
                <a:solidFill>
                  <a:schemeClr val="tx1"/>
                </a:solidFill>
                <a:latin typeface="Arial" panose="020B0604020202020204" pitchFamily="34" charset="0"/>
                <a:cs typeface="Arial" panose="020B0604020202020204" pitchFamily="34" charset="0"/>
              </a:rPr>
              <a:t>adm</a:t>
            </a:r>
            <a:r>
              <a:rPr lang="en-US" altLang="en-US" sz="1400" dirty="0">
                <a:solidFill>
                  <a:schemeClr val="tx1"/>
                </a:solidFill>
                <a:latin typeface="Arial" panose="020B0604020202020204" pitchFamily="34" charset="0"/>
                <a:cs typeface="Arial" panose="020B0604020202020204" pitchFamily="34" charset="0"/>
              </a:rPr>
              <a:t> machine</a:t>
            </a:r>
          </a:p>
          <a:p>
            <a:pPr eaLnBrk="1" hangingPunct="1">
              <a:spcBef>
                <a:spcPct val="0"/>
              </a:spcBef>
              <a:buSzTx/>
              <a:buFontTx/>
              <a:buAutoNum type="arabicPeriod"/>
            </a:pPr>
            <a:r>
              <a:rPr lang="en-US" altLang="en-US" sz="1400" dirty="0">
                <a:solidFill>
                  <a:schemeClr val="tx1"/>
                </a:solidFill>
                <a:latin typeface="Arial" panose="020B0604020202020204" pitchFamily="34" charset="0"/>
                <a:cs typeface="Arial" panose="020B0604020202020204" pitchFamily="34" charset="0"/>
              </a:rPr>
              <a:t>Adm encrypts, sends to a central analysis machine</a:t>
            </a:r>
          </a:p>
          <a:p>
            <a:pPr eaLnBrk="1" hangingPunct="1">
              <a:spcBef>
                <a:spcPct val="0"/>
              </a:spcBef>
              <a:buSzTx/>
              <a:buFontTx/>
              <a:buAutoNum type="arabicPeriod"/>
            </a:pPr>
            <a:r>
              <a:rPr lang="en-US" altLang="en-US" sz="1400" dirty="0">
                <a:solidFill>
                  <a:schemeClr val="tx1"/>
                </a:solidFill>
                <a:latin typeface="Arial" panose="020B0604020202020204" pitchFamily="34" charset="0"/>
                <a:cs typeface="Arial" panose="020B0604020202020204" pitchFamily="34" charset="0"/>
              </a:rPr>
              <a:t>Central analysis: Safe exec of virus, analyze, give a prescription</a:t>
            </a:r>
          </a:p>
          <a:p>
            <a:pPr eaLnBrk="1" hangingPunct="1">
              <a:spcBef>
                <a:spcPct val="0"/>
              </a:spcBef>
              <a:buSzTx/>
              <a:buFontTx/>
              <a:buAutoNum type="arabicPeriod"/>
            </a:pPr>
            <a:r>
              <a:rPr lang="en-US" altLang="en-US" sz="1400" dirty="0">
                <a:solidFill>
                  <a:schemeClr val="tx1"/>
                </a:solidFill>
                <a:latin typeface="Arial" panose="020B0604020202020204" pitchFamily="34" charset="0"/>
                <a:cs typeface="Arial" panose="020B0604020202020204" pitchFamily="34" charset="0"/>
              </a:rPr>
              <a:t>Prescription sent back to the </a:t>
            </a:r>
            <a:r>
              <a:rPr lang="en-US" altLang="en-US" sz="1400" dirty="0" err="1">
                <a:solidFill>
                  <a:schemeClr val="tx1"/>
                </a:solidFill>
                <a:latin typeface="Arial" panose="020B0604020202020204" pitchFamily="34" charset="0"/>
                <a:cs typeface="Arial" panose="020B0604020202020204" pitchFamily="34" charset="0"/>
              </a:rPr>
              <a:t>adm</a:t>
            </a:r>
            <a:r>
              <a:rPr lang="en-US" altLang="en-US" sz="1400" dirty="0">
                <a:solidFill>
                  <a:schemeClr val="tx1"/>
                </a:solidFill>
                <a:latin typeface="Arial" panose="020B0604020202020204" pitchFamily="34" charset="0"/>
                <a:cs typeface="Arial" panose="020B0604020202020204" pitchFamily="34" charset="0"/>
              </a:rPr>
              <a:t> machines</a:t>
            </a:r>
          </a:p>
          <a:p>
            <a:pPr eaLnBrk="1" hangingPunct="1">
              <a:spcBef>
                <a:spcPct val="0"/>
              </a:spcBef>
              <a:buSzTx/>
              <a:buFontTx/>
              <a:buAutoNum type="arabicPeriod"/>
            </a:pPr>
            <a:r>
              <a:rPr lang="en-US" altLang="en-US" sz="1400" dirty="0">
                <a:solidFill>
                  <a:schemeClr val="tx1"/>
                </a:solidFill>
                <a:latin typeface="Arial" panose="020B0604020202020204" pitchFamily="34" charset="0"/>
                <a:cs typeface="Arial" panose="020B0604020202020204" pitchFamily="34" charset="0"/>
              </a:rPr>
              <a:t>Adm machine forwards to all clients</a:t>
            </a:r>
          </a:p>
          <a:p>
            <a:pPr eaLnBrk="1" hangingPunct="1">
              <a:spcBef>
                <a:spcPct val="0"/>
              </a:spcBef>
              <a:buSzTx/>
              <a:buFontTx/>
              <a:buAutoNum type="arabicPeriod"/>
            </a:pPr>
            <a:r>
              <a:rPr lang="en-US" altLang="en-US" sz="1400" dirty="0">
                <a:solidFill>
                  <a:schemeClr val="tx1"/>
                </a:solidFill>
                <a:latin typeface="Arial" panose="020B0604020202020204" pitchFamily="34" charset="0"/>
                <a:cs typeface="Arial" panose="020B0604020202020204" pitchFamily="34" charset="0"/>
              </a:rPr>
              <a:t>Prescription forwarded to other organizations</a:t>
            </a:r>
          </a:p>
          <a:p>
            <a:pPr eaLnBrk="1" hangingPunct="1">
              <a:spcBef>
                <a:spcPct val="0"/>
              </a:spcBef>
              <a:buSzTx/>
              <a:buFontTx/>
              <a:buAutoNum type="arabicPeriod"/>
            </a:pPr>
            <a:r>
              <a:rPr lang="en-US" altLang="en-US" sz="1400" dirty="0">
                <a:solidFill>
                  <a:schemeClr val="tx1"/>
                </a:solidFill>
                <a:latin typeface="Arial" panose="020B0604020202020204" pitchFamily="34" charset="0"/>
                <a:cs typeface="Arial" panose="020B0604020202020204" pitchFamily="34" charset="0"/>
              </a:rPr>
              <a:t>Subscribers worldwide receive regular updates                   </a:t>
            </a:r>
            <a:r>
              <a:rPr lang="en-US" altLang="en-US" sz="1400" dirty="0">
                <a:solidFill>
                  <a:srgbClr val="FF0000"/>
                </a:solidFill>
                <a:latin typeface="Arial" panose="020B0604020202020204" pitchFamily="34" charset="0"/>
                <a:cs typeface="Arial" panose="020B0604020202020204" pitchFamily="34" charset="0"/>
              </a:rPr>
              <a:t>IBM/Symantec Project</a:t>
            </a:r>
          </a:p>
        </p:txBody>
      </p:sp>
      <p:sp>
        <p:nvSpPr>
          <p:cNvPr id="2" name="Rectangle 1">
            <a:extLst>
              <a:ext uri="{FF2B5EF4-FFF2-40B4-BE49-F238E27FC236}">
                <a16:creationId xmlns:a16="http://schemas.microsoft.com/office/drawing/2014/main" id="{A028DC20-03E6-4603-B9EC-BFD8F5C33AB1}"/>
              </a:ext>
            </a:extLst>
          </p:cNvPr>
          <p:cNvSpPr/>
          <p:nvPr/>
        </p:nvSpPr>
        <p:spPr bwMode="auto">
          <a:xfrm>
            <a:off x="107504" y="725289"/>
            <a:ext cx="3456384" cy="3639815"/>
          </a:xfrm>
          <a:prstGeom prst="rect">
            <a:avLst/>
          </a:prstGeom>
          <a:solidFill>
            <a:schemeClr val="accent6">
              <a:lumMod val="40000"/>
              <a:lumOff val="6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digital immune system is a comprehensive approach to virus protection developed by IBM and subsequently refined by Symantec. </a:t>
            </a: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objective of this system is to provide rapid response time so that viruses can be stamped out almost as soon as they are introduced. </a:t>
            </a: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When a new virus enters an organization, the immune system automatically captures it, analyzes it, adds detection and shielding for it, removes it, and passes information about that virus to other systems so that it can be detected before it is allowed to run elsewhere</a:t>
            </a:r>
            <a:endParaRPr kumimoji="0" lang="en-MY"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a:extLst>
              <a:ext uri="{FF2B5EF4-FFF2-40B4-BE49-F238E27FC236}">
                <a16:creationId xmlns:a16="http://schemas.microsoft.com/office/drawing/2014/main" id="{BF578020-8E6A-4812-B5A7-749A54373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80" t="13875" b="18500"/>
          <a:stretch>
            <a:fillRect/>
          </a:stretch>
        </p:blipFill>
        <p:spPr bwMode="auto">
          <a:xfrm>
            <a:off x="147751" y="1979141"/>
            <a:ext cx="8723312"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2">
            <a:extLst>
              <a:ext uri="{FF2B5EF4-FFF2-40B4-BE49-F238E27FC236}">
                <a16:creationId xmlns:a16="http://schemas.microsoft.com/office/drawing/2014/main" id="{577EA5B8-F1FE-46E9-AA62-91A10C8F6814}"/>
              </a:ext>
            </a:extLst>
          </p:cNvPr>
          <p:cNvSpPr>
            <a:spLocks noGrp="1" noChangeArrowheads="1"/>
          </p:cNvSpPr>
          <p:nvPr>
            <p:ph type="title"/>
          </p:nvPr>
        </p:nvSpPr>
        <p:spPr>
          <a:xfrm>
            <a:off x="683568" y="116632"/>
            <a:ext cx="7042150" cy="562074"/>
          </a:xfrm>
        </p:spPr>
        <p:txBody>
          <a:bodyPr/>
          <a:lstStyle/>
          <a:p>
            <a:pPr eaLnBrk="1" hangingPunct="1"/>
            <a:r>
              <a:rPr lang="en-US" altLang="en-US" sz="3200" dirty="0">
                <a:latin typeface="Calibri" panose="020F0502020204030204" pitchFamily="34" charset="0"/>
                <a:cs typeface="Calibri" panose="020F0502020204030204" pitchFamily="34" charset="0"/>
              </a:rPr>
              <a:t>Behavior-blocking software</a:t>
            </a:r>
          </a:p>
        </p:txBody>
      </p:sp>
      <p:sp>
        <p:nvSpPr>
          <p:cNvPr id="34820" name="TextBox 3">
            <a:extLst>
              <a:ext uri="{FF2B5EF4-FFF2-40B4-BE49-F238E27FC236}">
                <a16:creationId xmlns:a16="http://schemas.microsoft.com/office/drawing/2014/main" id="{9C554AD2-EFC7-4083-87E3-3DD6E7AF70BF}"/>
              </a:ext>
            </a:extLst>
          </p:cNvPr>
          <p:cNvSpPr txBox="1">
            <a:spLocks noChangeArrowheads="1"/>
          </p:cNvSpPr>
          <p:nvPr/>
        </p:nvSpPr>
        <p:spPr bwMode="auto">
          <a:xfrm>
            <a:off x="5230667" y="5172513"/>
            <a:ext cx="362743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SzPct val="80000"/>
              <a:buChar char="•"/>
              <a:defRPr sz="2800">
                <a:solidFill>
                  <a:srgbClr val="000066"/>
                </a:solidFill>
                <a:latin typeface="Trebuchet MS" panose="020B0603020202020204" pitchFamily="34" charset="0"/>
                <a:cs typeface="Lucida Sans Unicode" panose="020B0602030504020204" pitchFamily="34" charset="0"/>
              </a:defRPr>
            </a:lvl1pPr>
            <a:lvl2pPr marL="742950" indent="-285750">
              <a:spcBef>
                <a:spcPct val="20000"/>
              </a:spcBef>
              <a:buSzPct val="80000"/>
              <a:buChar char="–"/>
              <a:defRPr sz="2400">
                <a:solidFill>
                  <a:srgbClr val="000066"/>
                </a:solidFill>
                <a:latin typeface="Trebuchet MS" panose="020B0603020202020204" pitchFamily="34" charset="0"/>
                <a:cs typeface="Lucida Sans Unicode" panose="020B0602030504020204" pitchFamily="34" charset="0"/>
              </a:defRPr>
            </a:lvl2pPr>
            <a:lvl3pPr marL="11430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3pPr>
            <a:lvl4pPr marL="1600200" indent="-228600">
              <a:spcBef>
                <a:spcPct val="20000"/>
              </a:spcBef>
              <a:buSzPct val="80000"/>
              <a:buChar char="–"/>
              <a:defRPr sz="2000">
                <a:solidFill>
                  <a:srgbClr val="000066"/>
                </a:solidFill>
                <a:latin typeface="Trebuchet MS" panose="020B0603020202020204" pitchFamily="34" charset="0"/>
                <a:cs typeface="Lucida Sans Unicode" panose="020B0602030504020204" pitchFamily="34" charset="0"/>
              </a:defRPr>
            </a:lvl4pPr>
            <a:lvl5pPr marL="2057400" indent="-228600">
              <a:spcBef>
                <a:spcPct val="20000"/>
              </a:spcBef>
              <a:buChar char="»"/>
              <a:defRPr sz="2000">
                <a:solidFill>
                  <a:schemeClr val="tx1"/>
                </a:solidFill>
                <a:latin typeface="Lucida Sans" panose="020B0604020202020204" pitchFamily="34" charset="0"/>
                <a:cs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panose="020B0604020202020204" pitchFamily="34" charset="0"/>
                <a:cs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panose="020B0604020202020204" pitchFamily="34" charset="0"/>
                <a:cs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panose="020B0604020202020204" pitchFamily="34" charset="0"/>
                <a:cs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panose="020B0604020202020204" pitchFamily="34" charset="0"/>
                <a:cs typeface="Lucida Sans Unicode" panose="020B0602030504020204" pitchFamily="34" charset="0"/>
              </a:defRPr>
            </a:lvl9pPr>
          </a:lstStyle>
          <a:p>
            <a:pPr eaLnBrk="1" hangingPunct="1">
              <a:spcBef>
                <a:spcPct val="0"/>
              </a:spcBef>
              <a:buSzTx/>
              <a:buFontTx/>
              <a:buNone/>
            </a:pPr>
            <a:r>
              <a:rPr lang="en-US" altLang="en-US" sz="1400" b="1" dirty="0">
                <a:solidFill>
                  <a:srgbClr val="FF0000"/>
                </a:solidFill>
                <a:latin typeface="Arial" panose="020B0604020202020204" pitchFamily="34" charset="0"/>
                <a:cs typeface="Arial" panose="020B0604020202020204" pitchFamily="34" charset="0"/>
              </a:rPr>
              <a:t>Monitored behaviors:</a:t>
            </a:r>
          </a:p>
          <a:p>
            <a:pPr eaLnBrk="1" hangingPunct="1">
              <a:spcBef>
                <a:spcPct val="0"/>
              </a:spcBef>
              <a:buSzTx/>
              <a:buFontTx/>
              <a:buChar char="-"/>
            </a:pPr>
            <a:r>
              <a:rPr lang="en-US" altLang="en-US" sz="1400" dirty="0">
                <a:solidFill>
                  <a:srgbClr val="FF0000"/>
                </a:solidFill>
                <a:latin typeface="Arial" panose="020B0604020202020204" pitchFamily="34" charset="0"/>
                <a:cs typeface="Arial" panose="020B0604020202020204" pitchFamily="34" charset="0"/>
              </a:rPr>
              <a:t>Attempts to open, view, delete, modify files</a:t>
            </a:r>
          </a:p>
          <a:p>
            <a:pPr eaLnBrk="1" hangingPunct="1">
              <a:spcBef>
                <a:spcPct val="0"/>
              </a:spcBef>
              <a:buSzTx/>
              <a:buFontTx/>
              <a:buChar char="-"/>
            </a:pPr>
            <a:r>
              <a:rPr lang="en-US" altLang="en-US" sz="1400" dirty="0">
                <a:solidFill>
                  <a:srgbClr val="FF0000"/>
                </a:solidFill>
                <a:latin typeface="Arial" panose="020B0604020202020204" pitchFamily="34" charset="0"/>
                <a:cs typeface="Arial" panose="020B0604020202020204" pitchFamily="34" charset="0"/>
              </a:rPr>
              <a:t>Attempts to format drives</a:t>
            </a:r>
          </a:p>
          <a:p>
            <a:pPr eaLnBrk="1" hangingPunct="1">
              <a:spcBef>
                <a:spcPct val="0"/>
              </a:spcBef>
              <a:buSzTx/>
              <a:buFontTx/>
              <a:buChar char="-"/>
            </a:pPr>
            <a:r>
              <a:rPr lang="en-US" altLang="en-US" sz="1400" dirty="0">
                <a:solidFill>
                  <a:srgbClr val="FF0000"/>
                </a:solidFill>
                <a:latin typeface="Arial" panose="020B0604020202020204" pitchFamily="34" charset="0"/>
                <a:cs typeface="Arial" panose="020B0604020202020204" pitchFamily="34" charset="0"/>
              </a:rPr>
              <a:t>Modifications to the logic of executables</a:t>
            </a:r>
          </a:p>
          <a:p>
            <a:pPr eaLnBrk="1" hangingPunct="1">
              <a:spcBef>
                <a:spcPct val="0"/>
              </a:spcBef>
              <a:buSzTx/>
              <a:buFontTx/>
              <a:buChar char="-"/>
            </a:pPr>
            <a:r>
              <a:rPr lang="en-US" altLang="en-US" sz="1400" dirty="0">
                <a:solidFill>
                  <a:srgbClr val="FF0000"/>
                </a:solidFill>
                <a:latin typeface="Arial" panose="020B0604020202020204" pitchFamily="34" charset="0"/>
                <a:cs typeface="Arial" panose="020B0604020202020204" pitchFamily="34" charset="0"/>
              </a:rPr>
              <a:t>Modifications to critical system settings</a:t>
            </a:r>
          </a:p>
          <a:p>
            <a:pPr eaLnBrk="1" hangingPunct="1">
              <a:spcBef>
                <a:spcPct val="0"/>
              </a:spcBef>
              <a:buSzTx/>
              <a:buFontTx/>
              <a:buChar char="-"/>
            </a:pPr>
            <a:r>
              <a:rPr lang="en-US" altLang="en-US" sz="1400" dirty="0">
                <a:solidFill>
                  <a:srgbClr val="FF0000"/>
                </a:solidFill>
                <a:latin typeface="Arial" panose="020B0604020202020204" pitchFamily="34" charset="0"/>
                <a:cs typeface="Arial" panose="020B0604020202020204" pitchFamily="34" charset="0"/>
              </a:rPr>
              <a:t>Scripting of emails to send exec contents</a:t>
            </a:r>
          </a:p>
        </p:txBody>
      </p:sp>
      <p:sp>
        <p:nvSpPr>
          <p:cNvPr id="2" name="Rectangle 1">
            <a:extLst>
              <a:ext uri="{FF2B5EF4-FFF2-40B4-BE49-F238E27FC236}">
                <a16:creationId xmlns:a16="http://schemas.microsoft.com/office/drawing/2014/main" id="{25B81D2C-6A16-4386-BAA6-C2755E42452F}"/>
              </a:ext>
            </a:extLst>
          </p:cNvPr>
          <p:cNvSpPr/>
          <p:nvPr/>
        </p:nvSpPr>
        <p:spPr bwMode="auto">
          <a:xfrm flipH="1">
            <a:off x="210344" y="827298"/>
            <a:ext cx="8723312" cy="1003250"/>
          </a:xfrm>
          <a:prstGeom prst="rect">
            <a:avLst/>
          </a:prstGeom>
          <a:solidFill>
            <a:schemeClr val="accent3">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ctr"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lang="en-US" sz="1800" dirty="0">
                <a:latin typeface="Calibri" panose="020F0502020204030204" pitchFamily="34" charset="0"/>
                <a:cs typeface="Calibri" panose="020F0502020204030204" pitchFamily="34" charset="0"/>
              </a:rPr>
              <a:t>B</a:t>
            </a:r>
            <a:r>
              <a:rPr kumimoji="0" lang="en-US"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ehavior-blocking software integrates with the operating system of a host computer and monitors program behavior in real-time for malicious actions. The behavior blocking software then blocks potentially malicious actions before they can affect the system. </a:t>
            </a:r>
            <a:endParaRPr kumimoji="0" lang="en-MY" sz="1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515EC507-A566-4978-84FC-2501D46FED6A}"/>
              </a:ext>
            </a:extLst>
          </p:cNvPr>
          <p:cNvSpPr>
            <a:spLocks noGrp="1" noChangeArrowheads="1"/>
          </p:cNvSpPr>
          <p:nvPr>
            <p:ph idx="1"/>
          </p:nvPr>
        </p:nvSpPr>
        <p:spPr>
          <a:xfrm>
            <a:off x="457200" y="1676400"/>
            <a:ext cx="8229600" cy="4648200"/>
          </a:xfrm>
        </p:spPr>
        <p:txBody>
          <a:bodyPr/>
          <a:lstStyle/>
          <a:p>
            <a:pPr eaLnBrk="1" hangingPunct="1"/>
            <a:r>
              <a:rPr lang="en-US" altLang="en-US" sz="2400" dirty="0"/>
              <a:t>Replicating program that propagates over net</a:t>
            </a:r>
          </a:p>
          <a:p>
            <a:pPr lvl="1" eaLnBrk="1" hangingPunct="1"/>
            <a:r>
              <a:rPr lang="en-US" altLang="en-US" sz="2000" dirty="0"/>
              <a:t>using email, remote exec, remote login </a:t>
            </a:r>
          </a:p>
          <a:p>
            <a:pPr eaLnBrk="1" hangingPunct="1"/>
            <a:r>
              <a:rPr lang="en-US" altLang="en-US" sz="2400" dirty="0"/>
              <a:t>Has phases like a virus:</a:t>
            </a:r>
          </a:p>
          <a:p>
            <a:pPr lvl="1" eaLnBrk="1" hangingPunct="1"/>
            <a:r>
              <a:rPr lang="en-US" altLang="en-US" sz="2000" dirty="0"/>
              <a:t>dormant, propagation, triggering, execution</a:t>
            </a:r>
          </a:p>
          <a:p>
            <a:pPr lvl="1" eaLnBrk="1" hangingPunct="1"/>
            <a:r>
              <a:rPr lang="en-US" altLang="en-US" sz="2000" dirty="0"/>
              <a:t>propagation phase: searches for other systems, connects to it, copies self to it and runs</a:t>
            </a:r>
          </a:p>
          <a:p>
            <a:pPr eaLnBrk="1" hangingPunct="1"/>
            <a:r>
              <a:rPr lang="en-US" altLang="en-US" sz="2400" dirty="0"/>
              <a:t>May disguise itself as a system process</a:t>
            </a:r>
          </a:p>
          <a:p>
            <a:pPr eaLnBrk="1" hangingPunct="1"/>
            <a:r>
              <a:rPr lang="en-US" altLang="en-US" sz="2400" dirty="0"/>
              <a:t>Concept seen in Brunner’s “Shockwave Rider”</a:t>
            </a:r>
          </a:p>
          <a:p>
            <a:pPr eaLnBrk="1" hangingPunct="1"/>
            <a:r>
              <a:rPr lang="en-US" altLang="en-US" sz="2400" dirty="0"/>
              <a:t>Implemented by Xerox Palo Alto labs in 1980’s</a:t>
            </a:r>
          </a:p>
        </p:txBody>
      </p:sp>
      <p:sp>
        <p:nvSpPr>
          <p:cNvPr id="36866" name="Rectangle 2">
            <a:extLst>
              <a:ext uri="{FF2B5EF4-FFF2-40B4-BE49-F238E27FC236}">
                <a16:creationId xmlns:a16="http://schemas.microsoft.com/office/drawing/2014/main" id="{17F2BB07-B88C-4C24-B58A-1E5CB041F20E}"/>
              </a:ext>
            </a:extLst>
          </p:cNvPr>
          <p:cNvSpPr>
            <a:spLocks noGrp="1" noChangeArrowheads="1"/>
          </p:cNvSpPr>
          <p:nvPr>
            <p:ph type="title"/>
          </p:nvPr>
        </p:nvSpPr>
        <p:spPr/>
        <p:txBody>
          <a:bodyPr/>
          <a:lstStyle/>
          <a:p>
            <a:pPr eaLnBrk="1" hangingPunct="1"/>
            <a:r>
              <a:rPr lang="en-US" altLang="en-US"/>
              <a:t>Worms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81A6571D-899D-456E-B944-A2FEC8428D6C}"/>
              </a:ext>
            </a:extLst>
          </p:cNvPr>
          <p:cNvSpPr>
            <a:spLocks noGrp="1"/>
          </p:cNvSpPr>
          <p:nvPr>
            <p:ph type="title"/>
          </p:nvPr>
        </p:nvSpPr>
        <p:spPr>
          <a:xfrm>
            <a:off x="485775" y="274638"/>
            <a:ext cx="7042150" cy="1143000"/>
          </a:xfrm>
        </p:spPr>
        <p:txBody>
          <a:bodyPr wrap="square" anchor="ctr">
            <a:normAutofit/>
          </a:bodyPr>
          <a:lstStyle/>
          <a:p>
            <a:r>
              <a:rPr lang="en-US" altLang="en-US"/>
              <a:t>Malware</a:t>
            </a:r>
          </a:p>
        </p:txBody>
      </p:sp>
      <p:pic>
        <p:nvPicPr>
          <p:cNvPr id="2" name="Picture 1" descr="Timeline&#10;&#10;Description automatically generated with medium confidence">
            <a:extLst>
              <a:ext uri="{FF2B5EF4-FFF2-40B4-BE49-F238E27FC236}">
                <a16:creationId xmlns:a16="http://schemas.microsoft.com/office/drawing/2014/main" id="{D985BCE7-FBCC-E7CB-6BF7-BE81DB761CBD}"/>
              </a:ext>
            </a:extLst>
          </p:cNvPr>
          <p:cNvPicPr>
            <a:picLocks noChangeAspect="1"/>
          </p:cNvPicPr>
          <p:nvPr/>
        </p:nvPicPr>
        <p:blipFill>
          <a:blip r:embed="rId2"/>
          <a:stretch>
            <a:fillRect/>
          </a:stretch>
        </p:blipFill>
        <p:spPr>
          <a:xfrm>
            <a:off x="487363" y="2541461"/>
            <a:ext cx="4038600" cy="2837116"/>
          </a:xfrm>
          <a:prstGeom prst="rect">
            <a:avLst/>
          </a:prstGeom>
          <a:noFill/>
        </p:spPr>
      </p:pic>
      <p:sp>
        <p:nvSpPr>
          <p:cNvPr id="6147" name="Content Placeholder 2">
            <a:extLst>
              <a:ext uri="{FF2B5EF4-FFF2-40B4-BE49-F238E27FC236}">
                <a16:creationId xmlns:a16="http://schemas.microsoft.com/office/drawing/2014/main" id="{0F23C84B-267E-4E96-8A44-A6B3504DB697}"/>
              </a:ext>
            </a:extLst>
          </p:cNvPr>
          <p:cNvSpPr>
            <a:spLocks noGrp="1"/>
          </p:cNvSpPr>
          <p:nvPr>
            <p:ph sz="half" idx="2"/>
          </p:nvPr>
        </p:nvSpPr>
        <p:spPr>
          <a:xfrm>
            <a:off x="4678363" y="1697038"/>
            <a:ext cx="4038600" cy="4525962"/>
          </a:xfrm>
        </p:spPr>
        <p:txBody>
          <a:bodyPr wrap="square" anchor="t">
            <a:normAutofit/>
          </a:bodyPr>
          <a:lstStyle/>
          <a:p>
            <a:pPr marL="0" indent="0" algn="just">
              <a:buFontTx/>
              <a:buNone/>
            </a:pPr>
            <a:r>
              <a:rPr lang="en-US" altLang="en-US" sz="2600" dirty="0"/>
              <a:t>“A program that is inserted into a system, usually covertly, with the intent of compromising the confidentiality, integrity, or availability of the victim’s data, applications, or operating system or otherwise annoying or disrupting the victim.” </a:t>
            </a:r>
          </a:p>
        </p:txBody>
      </p:sp>
    </p:spTree>
    <p:extLst>
      <p:ext uri="{BB962C8B-B14F-4D97-AF65-F5344CB8AC3E}">
        <p14:creationId xmlns:p14="http://schemas.microsoft.com/office/powerpoint/2010/main" val="372144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a:extLst>
              <a:ext uri="{FF2B5EF4-FFF2-40B4-BE49-F238E27FC236}">
                <a16:creationId xmlns:a16="http://schemas.microsoft.com/office/drawing/2014/main" id="{07D7386F-1D81-4CD7-A105-9D67E787F2EB}"/>
              </a:ext>
            </a:extLst>
          </p:cNvPr>
          <p:cNvSpPr>
            <a:spLocks noGrp="1" noChangeArrowheads="1"/>
          </p:cNvSpPr>
          <p:nvPr>
            <p:ph idx="1"/>
          </p:nvPr>
        </p:nvSpPr>
        <p:spPr>
          <a:xfrm>
            <a:off x="107504" y="1166018"/>
            <a:ext cx="8928992" cy="5215309"/>
          </a:xfrm>
          <a:solidFill>
            <a:schemeClr val="accent2">
              <a:lumMod val="20000"/>
              <a:lumOff val="80000"/>
            </a:schemeClr>
          </a:solidFill>
        </p:spPr>
        <p:txBody>
          <a:bodyPr/>
          <a:lstStyle/>
          <a:p>
            <a:pPr algn="just" eaLnBrk="1" hangingPunct="1">
              <a:lnSpc>
                <a:spcPct val="90000"/>
              </a:lnSpc>
              <a:buFont typeface="Wingdings" panose="05000000000000000000" pitchFamily="2" charset="2"/>
              <a:buChar char="§"/>
            </a:pPr>
            <a:r>
              <a:rPr lang="en-US" altLang="en-US" sz="2000" dirty="0">
                <a:latin typeface="Calibri" panose="020F0502020204030204" pitchFamily="34" charset="0"/>
                <a:cs typeface="Calibri" panose="020F0502020204030204" pitchFamily="34" charset="0"/>
              </a:rPr>
              <a:t>One of best know worms, released by Robert Morris in 1988</a:t>
            </a:r>
          </a:p>
          <a:p>
            <a:pPr lvl="1" algn="just" eaLnBrk="1" hangingPunct="1">
              <a:lnSpc>
                <a:spcPct val="90000"/>
              </a:lnSpc>
            </a:pPr>
            <a:r>
              <a:rPr lang="en-US" altLang="en-US" sz="2000" dirty="0">
                <a:latin typeface="Calibri" panose="020F0502020204030204" pitchFamily="34" charset="0"/>
                <a:cs typeface="Calibri" panose="020F0502020204030204" pitchFamily="34" charset="0"/>
              </a:rPr>
              <a:t>Affected 6,000 computers; cost $10-$100 M</a:t>
            </a:r>
          </a:p>
          <a:p>
            <a:pPr algn="just" eaLnBrk="1" hangingPunct="1">
              <a:lnSpc>
                <a:spcPct val="90000"/>
              </a:lnSpc>
              <a:buFont typeface="Wingdings" panose="05000000000000000000" pitchFamily="2" charset="2"/>
              <a:buChar char="§"/>
            </a:pPr>
            <a:endParaRPr lang="en-US" altLang="en-US" sz="2000" dirty="0">
              <a:latin typeface="Calibri" panose="020F0502020204030204" pitchFamily="34" charset="0"/>
              <a:cs typeface="Calibri" panose="020F0502020204030204" pitchFamily="34" charset="0"/>
            </a:endParaRPr>
          </a:p>
          <a:p>
            <a:pPr algn="just" eaLnBrk="1" hangingPunct="1">
              <a:lnSpc>
                <a:spcPct val="90000"/>
              </a:lnSpc>
              <a:buFont typeface="Wingdings" panose="05000000000000000000" pitchFamily="2" charset="2"/>
              <a:buChar char="§"/>
            </a:pPr>
            <a:r>
              <a:rPr lang="en-US" altLang="en-US" sz="2000" dirty="0">
                <a:latin typeface="Calibri" panose="020F0502020204030204" pitchFamily="34" charset="0"/>
                <a:cs typeface="Calibri" panose="020F0502020204030204" pitchFamily="34" charset="0"/>
              </a:rPr>
              <a:t>According to Morris, the purpose of the worm was to gauge the size of the precursor “Internet” of the time - ARPANET - although it unintentionally caused denial-of-service (DoS) for around 10% of the 60,000 machines connected to ARPANET in 1988.</a:t>
            </a:r>
          </a:p>
          <a:p>
            <a:pPr algn="just" eaLnBrk="1" hangingPunct="1">
              <a:lnSpc>
                <a:spcPct val="90000"/>
              </a:lnSpc>
              <a:buFont typeface="Wingdings" panose="05000000000000000000" pitchFamily="2" charset="2"/>
              <a:buChar char="§"/>
            </a:pPr>
            <a:endParaRPr lang="en-US" altLang="en-US" sz="2000" dirty="0">
              <a:latin typeface="Calibri" panose="020F0502020204030204" pitchFamily="34" charset="0"/>
              <a:cs typeface="Calibri" panose="020F0502020204030204" pitchFamily="34" charset="0"/>
            </a:endParaRPr>
          </a:p>
          <a:p>
            <a:pPr algn="just" eaLnBrk="1" hangingPunct="1">
              <a:lnSpc>
                <a:spcPct val="90000"/>
              </a:lnSpc>
              <a:buFont typeface="Wingdings" panose="05000000000000000000" pitchFamily="2" charset="2"/>
              <a:buChar char="§"/>
            </a:pPr>
            <a:r>
              <a:rPr lang="en-US" altLang="en-US" sz="2000" dirty="0">
                <a:latin typeface="Calibri" panose="020F0502020204030204" pitchFamily="34" charset="0"/>
                <a:cs typeface="Calibri" panose="020F0502020204030204" pitchFamily="34" charset="0"/>
              </a:rPr>
              <a:t>Various attacks on UNIX systems</a:t>
            </a:r>
          </a:p>
          <a:p>
            <a:pPr lvl="1" algn="just" eaLnBrk="1" hangingPunct="1">
              <a:lnSpc>
                <a:spcPct val="90000"/>
              </a:lnSpc>
            </a:pPr>
            <a:r>
              <a:rPr lang="en-US" altLang="en-US" sz="2000" dirty="0">
                <a:latin typeface="Calibri" panose="020F0502020204030204" pitchFamily="34" charset="0"/>
                <a:cs typeface="Calibri" panose="020F0502020204030204" pitchFamily="34" charset="0"/>
              </a:rPr>
              <a:t>cracking password file to use login/password to login to other systems</a:t>
            </a:r>
          </a:p>
          <a:p>
            <a:pPr lvl="1" algn="just" eaLnBrk="1" hangingPunct="1">
              <a:lnSpc>
                <a:spcPct val="90000"/>
              </a:lnSpc>
            </a:pPr>
            <a:r>
              <a:rPr lang="en-US" altLang="en-US" sz="2000" dirty="0">
                <a:latin typeface="Calibri" panose="020F0502020204030204" pitchFamily="34" charset="0"/>
                <a:cs typeface="Calibri" panose="020F0502020204030204" pitchFamily="34" charset="0"/>
              </a:rPr>
              <a:t>exploiting a bug in the finger protocol</a:t>
            </a:r>
          </a:p>
          <a:p>
            <a:pPr lvl="1" algn="just" eaLnBrk="1" hangingPunct="1">
              <a:lnSpc>
                <a:spcPct val="90000"/>
              </a:lnSpc>
            </a:pPr>
            <a:r>
              <a:rPr lang="en-US" altLang="en-US" sz="2000" dirty="0">
                <a:latin typeface="Calibri" panose="020F0502020204030204" pitchFamily="34" charset="0"/>
                <a:cs typeface="Calibri" panose="020F0502020204030204" pitchFamily="34" charset="0"/>
              </a:rPr>
              <a:t>exploiting a bug in </a:t>
            </a:r>
            <a:r>
              <a:rPr lang="en-US" altLang="en-US" sz="2000" dirty="0" err="1">
                <a:latin typeface="Calibri" panose="020F0502020204030204" pitchFamily="34" charset="0"/>
                <a:cs typeface="Calibri" panose="020F0502020204030204" pitchFamily="34" charset="0"/>
              </a:rPr>
              <a:t>sendmail</a:t>
            </a:r>
            <a:endParaRPr lang="en-US" altLang="en-US" sz="2000" dirty="0">
              <a:latin typeface="Calibri" panose="020F0502020204030204" pitchFamily="34" charset="0"/>
              <a:cs typeface="Calibri" panose="020F0502020204030204" pitchFamily="34" charset="0"/>
            </a:endParaRPr>
          </a:p>
          <a:p>
            <a:pPr algn="just" eaLnBrk="1" hangingPunct="1">
              <a:lnSpc>
                <a:spcPct val="90000"/>
              </a:lnSpc>
              <a:buFont typeface="Wingdings" panose="05000000000000000000" pitchFamily="2" charset="2"/>
              <a:buChar char="§"/>
            </a:pPr>
            <a:endParaRPr lang="en-US" altLang="en-US" sz="2000" dirty="0">
              <a:latin typeface="Calibri" panose="020F0502020204030204" pitchFamily="34" charset="0"/>
              <a:cs typeface="Calibri" panose="020F0502020204030204" pitchFamily="34" charset="0"/>
            </a:endParaRPr>
          </a:p>
          <a:p>
            <a:pPr algn="just" eaLnBrk="1" hangingPunct="1">
              <a:lnSpc>
                <a:spcPct val="90000"/>
              </a:lnSpc>
              <a:buFont typeface="Wingdings" panose="05000000000000000000" pitchFamily="2" charset="2"/>
              <a:buChar char="§"/>
            </a:pPr>
            <a:r>
              <a:rPr lang="en-US" altLang="en-US" sz="2000" dirty="0">
                <a:latin typeface="Calibri" panose="020F0502020204030204" pitchFamily="34" charset="0"/>
                <a:cs typeface="Calibri" panose="020F0502020204030204" pitchFamily="34" charset="0"/>
              </a:rPr>
              <a:t>If succeed have remote shell access</a:t>
            </a:r>
          </a:p>
          <a:p>
            <a:pPr lvl="1" algn="just" eaLnBrk="1" hangingPunct="1">
              <a:lnSpc>
                <a:spcPct val="90000"/>
              </a:lnSpc>
            </a:pPr>
            <a:r>
              <a:rPr lang="en-US" altLang="en-US" sz="2000" dirty="0">
                <a:latin typeface="Calibri" panose="020F0502020204030204" pitchFamily="34" charset="0"/>
                <a:cs typeface="Calibri" panose="020F0502020204030204" pitchFamily="34" charset="0"/>
              </a:rPr>
              <a:t>sent bootstrap program to copy worm over</a:t>
            </a:r>
          </a:p>
        </p:txBody>
      </p:sp>
      <p:sp>
        <p:nvSpPr>
          <p:cNvPr id="38914" name="Rectangle 2">
            <a:extLst>
              <a:ext uri="{FF2B5EF4-FFF2-40B4-BE49-F238E27FC236}">
                <a16:creationId xmlns:a16="http://schemas.microsoft.com/office/drawing/2014/main" id="{9E589E8B-8928-4493-A744-7AC9B026360D}"/>
              </a:ext>
            </a:extLst>
          </p:cNvPr>
          <p:cNvSpPr>
            <a:spLocks noGrp="1" noChangeArrowheads="1"/>
          </p:cNvSpPr>
          <p:nvPr>
            <p:ph type="title"/>
          </p:nvPr>
        </p:nvSpPr>
        <p:spPr>
          <a:xfrm>
            <a:off x="827584" y="116632"/>
            <a:ext cx="7042150" cy="692696"/>
          </a:xfrm>
        </p:spPr>
        <p:txBody>
          <a:bodyPr/>
          <a:lstStyle/>
          <a:p>
            <a:pPr eaLnBrk="1" hangingPunct="1"/>
            <a:r>
              <a:rPr lang="en-US" altLang="en-US" sz="2800" dirty="0">
                <a:latin typeface="Calibri" panose="020F0502020204030204" pitchFamily="34" charset="0"/>
                <a:cs typeface="Calibri" panose="020F0502020204030204" pitchFamily="34" charset="0"/>
              </a:rPr>
              <a:t>Morris worm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02F15874-C8BB-4C54-8370-F982CCA241A6}"/>
              </a:ext>
            </a:extLst>
          </p:cNvPr>
          <p:cNvSpPr>
            <a:spLocks noGrp="1" noChangeArrowheads="1"/>
          </p:cNvSpPr>
          <p:nvPr>
            <p:ph type="title"/>
          </p:nvPr>
        </p:nvSpPr>
        <p:spPr>
          <a:xfrm>
            <a:off x="457200" y="122783"/>
            <a:ext cx="8229600" cy="440977"/>
          </a:xfrm>
        </p:spPr>
        <p:txBody>
          <a:bodyPr/>
          <a:lstStyle/>
          <a:p>
            <a:pPr eaLnBrk="1" hangingPunct="1"/>
            <a:r>
              <a:rPr lang="en-US" altLang="en-US" sz="2800" dirty="0">
                <a:latin typeface="Calibri" panose="020F0502020204030204" pitchFamily="34" charset="0"/>
                <a:cs typeface="Calibri" panose="020F0502020204030204" pitchFamily="34" charset="0"/>
              </a:rPr>
              <a:t>Worm Propagation Model</a:t>
            </a:r>
          </a:p>
        </p:txBody>
      </p:sp>
      <p:grpSp>
        <p:nvGrpSpPr>
          <p:cNvPr id="4" name="Group 3">
            <a:extLst>
              <a:ext uri="{FF2B5EF4-FFF2-40B4-BE49-F238E27FC236}">
                <a16:creationId xmlns:a16="http://schemas.microsoft.com/office/drawing/2014/main" id="{4E18FE17-1AAA-4043-9CBA-3A843400137F}"/>
              </a:ext>
            </a:extLst>
          </p:cNvPr>
          <p:cNvGrpSpPr/>
          <p:nvPr/>
        </p:nvGrpSpPr>
        <p:grpSpPr>
          <a:xfrm>
            <a:off x="4283969" y="1304776"/>
            <a:ext cx="4767402" cy="4001895"/>
            <a:chOff x="3265512" y="1556792"/>
            <a:chExt cx="5199450" cy="4254255"/>
          </a:xfrm>
        </p:grpSpPr>
        <p:pic>
          <p:nvPicPr>
            <p:cNvPr id="40962" name="Picture 4">
              <a:extLst>
                <a:ext uri="{FF2B5EF4-FFF2-40B4-BE49-F238E27FC236}">
                  <a16:creationId xmlns:a16="http://schemas.microsoft.com/office/drawing/2014/main" id="{CE23BA77-E0A2-4409-A3A9-269546D89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33" t="21477" r="4633" b="21477"/>
            <a:stretch>
              <a:fillRect/>
            </a:stretch>
          </p:blipFill>
          <p:spPr bwMode="auto">
            <a:xfrm>
              <a:off x="3265512" y="1556792"/>
              <a:ext cx="5199450" cy="42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968BBA37-DC00-48E3-8498-A3F2D42C0FCB}"/>
                </a:ext>
              </a:extLst>
            </p:cNvPr>
            <p:cNvSpPr txBox="1"/>
            <p:nvPr/>
          </p:nvSpPr>
          <p:spPr>
            <a:xfrm>
              <a:off x="3869098" y="5483862"/>
              <a:ext cx="2455489" cy="327185"/>
            </a:xfrm>
            <a:prstGeom prst="rect">
              <a:avLst/>
            </a:prstGeom>
            <a:noFill/>
          </p:spPr>
          <p:txBody>
            <a:bodyPr wrap="none">
              <a:spAutoFit/>
            </a:bodyPr>
            <a:lstStyle/>
            <a:p>
              <a:pPr eaLnBrk="1" hangingPunct="1">
                <a:defRPr/>
              </a:pPr>
              <a:r>
                <a:rPr lang="en-US" sz="1400" dirty="0">
                  <a:solidFill>
                    <a:srgbClr val="FF0000"/>
                  </a:solidFill>
                  <a:latin typeface="Calibri" panose="020F0502020204030204" pitchFamily="34" charset="0"/>
                  <a:cs typeface="Calibri" panose="020F0502020204030204" pitchFamily="34" charset="0"/>
                </a:rPr>
                <a:t>exponential rate of infection</a:t>
              </a:r>
            </a:p>
          </p:txBody>
        </p:sp>
        <p:sp>
          <p:nvSpPr>
            <p:cNvPr id="5" name="TextBox 4">
              <a:extLst>
                <a:ext uri="{FF2B5EF4-FFF2-40B4-BE49-F238E27FC236}">
                  <a16:creationId xmlns:a16="http://schemas.microsoft.com/office/drawing/2014/main" id="{9C7FAE78-A4FB-487D-AC92-BEC8B3A24B35}"/>
                </a:ext>
              </a:extLst>
            </p:cNvPr>
            <p:cNvSpPr txBox="1"/>
            <p:nvPr/>
          </p:nvSpPr>
          <p:spPr>
            <a:xfrm>
              <a:off x="5839037" y="4005064"/>
              <a:ext cx="1968978" cy="327185"/>
            </a:xfrm>
            <a:prstGeom prst="rect">
              <a:avLst/>
            </a:prstGeom>
            <a:noFill/>
          </p:spPr>
          <p:txBody>
            <a:bodyPr wrap="none">
              <a:spAutoFit/>
            </a:bodyPr>
            <a:lstStyle/>
            <a:p>
              <a:pPr eaLnBrk="1" hangingPunct="1">
                <a:defRPr/>
              </a:pPr>
              <a:r>
                <a:rPr lang="en-US" sz="1400" dirty="0">
                  <a:solidFill>
                    <a:srgbClr val="FF0000"/>
                  </a:solidFill>
                  <a:latin typeface="Calibri" panose="020F0502020204030204" pitchFamily="34" charset="0"/>
                  <a:cs typeface="Calibri" panose="020F0502020204030204" pitchFamily="34" charset="0"/>
                </a:rPr>
                <a:t>linear rate of infection</a:t>
              </a:r>
            </a:p>
          </p:txBody>
        </p:sp>
      </p:grpSp>
      <p:sp>
        <p:nvSpPr>
          <p:cNvPr id="8" name="Rectangle 7">
            <a:extLst>
              <a:ext uri="{FF2B5EF4-FFF2-40B4-BE49-F238E27FC236}">
                <a16:creationId xmlns:a16="http://schemas.microsoft.com/office/drawing/2014/main" id="{564D9E1D-CCB5-427E-B6EE-A9EE6ADC0B1D}"/>
              </a:ext>
            </a:extLst>
          </p:cNvPr>
          <p:cNvSpPr/>
          <p:nvPr/>
        </p:nvSpPr>
        <p:spPr bwMode="auto">
          <a:xfrm>
            <a:off x="92630" y="692696"/>
            <a:ext cx="4191338" cy="5904656"/>
          </a:xfrm>
          <a:prstGeom prst="rect">
            <a:avLst/>
          </a:prstGeom>
          <a:solidFill>
            <a:schemeClr val="accent1">
              <a:lumMod val="20000"/>
              <a:lumOff val="80000"/>
            </a:schemeClr>
          </a:solidFill>
          <a:ln w="12700" cap="flat" cmpd="sng" algn="ctr">
            <a:noFill/>
            <a:prstDash val="solid"/>
            <a:round/>
            <a:headEnd type="none" w="med" len="med"/>
            <a:tailEnd type="none" w="med" len="me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A model for worm propagation based on an analysis of recent worm attacks. The speed of propagation and the total number of hosts infected depend on a number of factors, including the mode of propagation, the vulnerability or vulnerabilities exploited, and the degree of similarity to preceding attacks. </a:t>
            </a:r>
          </a:p>
          <a:p>
            <a:pPr marL="0" marR="0" indent="0" algn="just" defTabSz="914400" rtl="0" eaLnBrk="1" fontAlgn="base" latinLnBrk="0" hangingPunct="1">
              <a:lnSpc>
                <a:spcPct val="100000"/>
              </a:lnSpc>
              <a:spcBef>
                <a:spcPct val="0"/>
              </a:spcBef>
              <a:spcAft>
                <a:spcPct val="0"/>
              </a:spcAft>
              <a:buClrTx/>
              <a:buSzTx/>
              <a:buFontTx/>
              <a:buNone/>
              <a:tabLst/>
            </a:pPr>
            <a:endParaRPr lang="en-US" sz="1400" dirty="0">
              <a:latin typeface="Calibri" panose="020F0502020204030204" pitchFamily="34" charset="0"/>
              <a:cs typeface="Calibri" panose="020F0502020204030204" pitchFamily="34" charset="0"/>
            </a:endParaRPr>
          </a:p>
          <a:p>
            <a:pPr marL="0" marR="0" indent="0" algn="just"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Graph shows the dynamics for one, typical, set of parameters. Propagation proceeds through three phases. </a:t>
            </a: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In the initial phase, the number of hosts increases exponentially. To see that this is so, consider a simplified case in which a worm is launched from a single host and infects two nearby hosts. Each of these hosts infects two more hosts, and so on. </a:t>
            </a: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This results in exponential growth. After a time, infecting hosts waste some time attacking already-infected hosts, which reduces the rate of infection. </a:t>
            </a: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During this middle phase, growth is approximately linear, but the rate of infection is rapid. When most vulnerable computers have been infected, the attack enters a slow finish phase as the worm seeks out those remaining hosts that are difficult to identify. </a:t>
            </a:r>
          </a:p>
          <a:p>
            <a:pPr marL="285750" marR="0" indent="-285750" algn="just" defTabSz="914400" rtl="0" eaLnBrk="1" fontAlgn="base" latinLnBrk="0" hangingPunct="1">
              <a:lnSpc>
                <a:spcPct val="100000"/>
              </a:lnSpc>
              <a:spcBef>
                <a:spcPct val="0"/>
              </a:spcBef>
              <a:spcAft>
                <a:spcPct val="0"/>
              </a:spcAft>
              <a:buClrTx/>
              <a:buSzTx/>
              <a:buFont typeface="Wingdings" panose="05000000000000000000" pitchFamily="2" charset="2"/>
              <a:buChar char="§"/>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Clearly, the objective in countering a worm is to catch the worm in its slow start phase, at a time when few hosts have been infected.</a:t>
            </a:r>
          </a:p>
        </p:txBody>
      </p:sp>
    </p:spTree>
    <p:extLst>
      <p:ext uri="{BB962C8B-B14F-4D97-AF65-F5344CB8AC3E}">
        <p14:creationId xmlns:p14="http://schemas.microsoft.com/office/powerpoint/2010/main" val="224158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4">
            <a:extLst>
              <a:ext uri="{FF2B5EF4-FFF2-40B4-BE49-F238E27FC236}">
                <a16:creationId xmlns:a16="http://schemas.microsoft.com/office/drawing/2014/main" id="{CE23BA77-E0A2-4409-A3A9-269546D89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33" t="21477" r="4633" b="21477"/>
          <a:stretch>
            <a:fillRect/>
          </a:stretch>
        </p:blipFill>
        <p:spPr bwMode="auto">
          <a:xfrm>
            <a:off x="1476375" y="620713"/>
            <a:ext cx="6345238"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2">
            <a:extLst>
              <a:ext uri="{FF2B5EF4-FFF2-40B4-BE49-F238E27FC236}">
                <a16:creationId xmlns:a16="http://schemas.microsoft.com/office/drawing/2014/main" id="{02F15874-C8BB-4C54-8370-F982CCA241A6}"/>
              </a:ext>
            </a:extLst>
          </p:cNvPr>
          <p:cNvSpPr>
            <a:spLocks noGrp="1" noChangeArrowheads="1"/>
          </p:cNvSpPr>
          <p:nvPr>
            <p:ph type="title"/>
          </p:nvPr>
        </p:nvSpPr>
        <p:spPr>
          <a:xfrm>
            <a:off x="457200" y="152400"/>
            <a:ext cx="8229600" cy="468313"/>
          </a:xfrm>
        </p:spPr>
        <p:txBody>
          <a:bodyPr/>
          <a:lstStyle/>
          <a:p>
            <a:pPr eaLnBrk="1" hangingPunct="1"/>
            <a:r>
              <a:rPr lang="en-US" altLang="en-US" sz="3200" dirty="0">
                <a:latin typeface="Calibri" panose="020F0502020204030204" pitchFamily="34" charset="0"/>
                <a:cs typeface="Calibri" panose="020F0502020204030204" pitchFamily="34" charset="0"/>
              </a:rPr>
              <a:t>Worm Propagation Model </a:t>
            </a:r>
          </a:p>
        </p:txBody>
      </p:sp>
      <p:sp>
        <p:nvSpPr>
          <p:cNvPr id="2" name="TextBox 1">
            <a:extLst>
              <a:ext uri="{FF2B5EF4-FFF2-40B4-BE49-F238E27FC236}">
                <a16:creationId xmlns:a16="http://schemas.microsoft.com/office/drawing/2014/main" id="{968BBA37-DC00-48E3-8498-A3F2D42C0FCB}"/>
              </a:ext>
            </a:extLst>
          </p:cNvPr>
          <p:cNvSpPr txBox="1"/>
          <p:nvPr/>
        </p:nvSpPr>
        <p:spPr>
          <a:xfrm>
            <a:off x="1619250" y="5392738"/>
            <a:ext cx="3265488" cy="369887"/>
          </a:xfrm>
          <a:prstGeom prst="rect">
            <a:avLst/>
          </a:prstGeom>
          <a:noFill/>
        </p:spPr>
        <p:txBody>
          <a:bodyPr wrap="none">
            <a:spAutoFit/>
          </a:bodyPr>
          <a:lstStyle/>
          <a:p>
            <a:pPr eaLnBrk="1" hangingPunct="1">
              <a:defRPr/>
            </a:pPr>
            <a:r>
              <a:rPr lang="en-US" sz="1800" dirty="0">
                <a:solidFill>
                  <a:srgbClr val="FF0000"/>
                </a:solidFill>
                <a:latin typeface="+mj-lt"/>
                <a:cs typeface="Arial" charset="0"/>
              </a:rPr>
              <a:t>exponential rate of infection</a:t>
            </a:r>
          </a:p>
        </p:txBody>
      </p:sp>
      <p:sp>
        <p:nvSpPr>
          <p:cNvPr id="5" name="TextBox 4">
            <a:extLst>
              <a:ext uri="{FF2B5EF4-FFF2-40B4-BE49-F238E27FC236}">
                <a16:creationId xmlns:a16="http://schemas.microsoft.com/office/drawing/2014/main" id="{9C7FAE78-A4FB-487D-AC92-BEC8B3A24B35}"/>
              </a:ext>
            </a:extLst>
          </p:cNvPr>
          <p:cNvSpPr txBox="1"/>
          <p:nvPr/>
        </p:nvSpPr>
        <p:spPr>
          <a:xfrm>
            <a:off x="6097588" y="3228975"/>
            <a:ext cx="2552700" cy="368300"/>
          </a:xfrm>
          <a:prstGeom prst="rect">
            <a:avLst/>
          </a:prstGeom>
          <a:noFill/>
        </p:spPr>
        <p:txBody>
          <a:bodyPr wrap="none">
            <a:spAutoFit/>
          </a:bodyPr>
          <a:lstStyle/>
          <a:p>
            <a:pPr eaLnBrk="1" hangingPunct="1">
              <a:defRPr/>
            </a:pPr>
            <a:r>
              <a:rPr lang="en-US" sz="1800" dirty="0">
                <a:solidFill>
                  <a:srgbClr val="FF0000"/>
                </a:solidFill>
                <a:latin typeface="+mj-lt"/>
                <a:cs typeface="Arial" charset="0"/>
              </a:rPr>
              <a:t>linear rate of infection</a:t>
            </a:r>
          </a:p>
        </p:txBody>
      </p:sp>
    </p:spTree>
    <p:extLst>
      <p:ext uri="{BB962C8B-B14F-4D97-AF65-F5344CB8AC3E}">
        <p14:creationId xmlns:p14="http://schemas.microsoft.com/office/powerpoint/2010/main" val="365423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a:extLst>
              <a:ext uri="{FF2B5EF4-FFF2-40B4-BE49-F238E27FC236}">
                <a16:creationId xmlns:a16="http://schemas.microsoft.com/office/drawing/2014/main" id="{82B5DDA0-9822-4031-BACC-562D6693DBD6}"/>
              </a:ext>
            </a:extLst>
          </p:cNvPr>
          <p:cNvSpPr>
            <a:spLocks noGrp="1" noChangeArrowheads="1"/>
          </p:cNvSpPr>
          <p:nvPr>
            <p:ph idx="1"/>
          </p:nvPr>
        </p:nvSpPr>
        <p:spPr>
          <a:xfrm>
            <a:off x="457200" y="1447800"/>
            <a:ext cx="8229600" cy="4454525"/>
          </a:xfrm>
        </p:spPr>
        <p:txBody>
          <a:bodyPr>
            <a:normAutofit lnSpcReduction="10000"/>
          </a:bodyPr>
          <a:lstStyle/>
          <a:p>
            <a:pPr eaLnBrk="1" hangingPunct="1">
              <a:lnSpc>
                <a:spcPct val="90000"/>
              </a:lnSpc>
              <a:defRPr/>
            </a:pPr>
            <a:r>
              <a:rPr lang="en-US" altLang="en-US" sz="2400" dirty="0"/>
              <a:t>Code Red</a:t>
            </a:r>
          </a:p>
          <a:p>
            <a:pPr lvl="1" eaLnBrk="1" hangingPunct="1">
              <a:lnSpc>
                <a:spcPct val="90000"/>
              </a:lnSpc>
              <a:defRPr/>
            </a:pPr>
            <a:r>
              <a:rPr lang="en-US" altLang="en-US" sz="2000" dirty="0"/>
              <a:t>July 2001 exploiting MS IIS bug</a:t>
            </a:r>
          </a:p>
          <a:p>
            <a:pPr lvl="1" eaLnBrk="1" hangingPunct="1">
              <a:lnSpc>
                <a:spcPct val="90000"/>
              </a:lnSpc>
              <a:defRPr/>
            </a:pPr>
            <a:r>
              <a:rPr lang="en-US" altLang="en-US" sz="2000" dirty="0"/>
              <a:t>probes random IP address, does DDoS attack</a:t>
            </a:r>
          </a:p>
          <a:p>
            <a:pPr lvl="1" eaLnBrk="1" hangingPunct="1">
              <a:lnSpc>
                <a:spcPct val="90000"/>
              </a:lnSpc>
              <a:defRPr/>
            </a:pPr>
            <a:r>
              <a:rPr lang="en-US" altLang="en-US" sz="2000" dirty="0"/>
              <a:t>consumes significant net capacity when active</a:t>
            </a:r>
          </a:p>
          <a:p>
            <a:pPr lvl="1" eaLnBrk="1" hangingPunct="1">
              <a:lnSpc>
                <a:spcPct val="90000"/>
              </a:lnSpc>
              <a:defRPr/>
            </a:pPr>
            <a:r>
              <a:rPr lang="en-US" altLang="en-US" sz="2000" dirty="0">
                <a:solidFill>
                  <a:srgbClr val="FF0000"/>
                </a:solidFill>
              </a:rPr>
              <a:t>360,000 servers in 14 hours</a:t>
            </a:r>
            <a:endParaRPr lang="en-US" altLang="en-US" sz="2000" dirty="0"/>
          </a:p>
          <a:p>
            <a:pPr eaLnBrk="1" hangingPunct="1">
              <a:lnSpc>
                <a:spcPct val="90000"/>
              </a:lnSpc>
              <a:defRPr/>
            </a:pPr>
            <a:r>
              <a:rPr lang="en-US" altLang="en-US" sz="2400" dirty="0"/>
              <a:t>Code Red II variant includes backdoor: hacker controls the worm</a:t>
            </a:r>
          </a:p>
          <a:p>
            <a:pPr eaLnBrk="1" hangingPunct="1">
              <a:lnSpc>
                <a:spcPct val="90000"/>
              </a:lnSpc>
              <a:defRPr/>
            </a:pPr>
            <a:r>
              <a:rPr lang="en-US" altLang="en-US" sz="2400" dirty="0"/>
              <a:t>SQL Slammer </a:t>
            </a:r>
            <a:r>
              <a:rPr lang="en-US" altLang="en-US" sz="2400" i="1" dirty="0"/>
              <a:t>(exploited buffer-overflow vulnerability)</a:t>
            </a:r>
          </a:p>
          <a:p>
            <a:pPr lvl="1" eaLnBrk="1" hangingPunct="1">
              <a:lnSpc>
                <a:spcPct val="90000"/>
              </a:lnSpc>
              <a:defRPr/>
            </a:pPr>
            <a:r>
              <a:rPr lang="en-US" altLang="en-US" sz="2000" dirty="0"/>
              <a:t>early 2003, attacks MS SQL Server</a:t>
            </a:r>
          </a:p>
          <a:p>
            <a:pPr lvl="1" eaLnBrk="1" hangingPunct="1">
              <a:lnSpc>
                <a:spcPct val="90000"/>
              </a:lnSpc>
              <a:defRPr/>
            </a:pPr>
            <a:r>
              <a:rPr lang="en-US" altLang="en-US" sz="2000" dirty="0"/>
              <a:t>compact and very rapid spread</a:t>
            </a:r>
          </a:p>
          <a:p>
            <a:pPr eaLnBrk="1" hangingPunct="1">
              <a:lnSpc>
                <a:spcPct val="90000"/>
              </a:lnSpc>
              <a:defRPr/>
            </a:pPr>
            <a:r>
              <a:rPr lang="en-US" altLang="en-US" sz="2400" dirty="0" err="1"/>
              <a:t>Mydoom</a:t>
            </a:r>
            <a:r>
              <a:rPr lang="en-US" altLang="en-US" sz="2400" dirty="0"/>
              <a:t> </a:t>
            </a:r>
            <a:r>
              <a:rPr lang="en-US" altLang="en-US" sz="2400" i="1" dirty="0"/>
              <a:t>(100 M infected messages in 36 hours)</a:t>
            </a:r>
          </a:p>
          <a:p>
            <a:pPr lvl="1" eaLnBrk="1" hangingPunct="1">
              <a:lnSpc>
                <a:spcPct val="90000"/>
              </a:lnSpc>
              <a:defRPr/>
            </a:pPr>
            <a:r>
              <a:rPr lang="en-US" altLang="en-US" sz="2000" dirty="0"/>
              <a:t>mass-mailing e-mail worm that appeared in 2004</a:t>
            </a:r>
          </a:p>
          <a:p>
            <a:pPr lvl="1" eaLnBrk="1" hangingPunct="1">
              <a:lnSpc>
                <a:spcPct val="90000"/>
              </a:lnSpc>
              <a:defRPr/>
            </a:pPr>
            <a:r>
              <a:rPr lang="en-US" altLang="en-US" sz="2000" dirty="0"/>
              <a:t>installed remote access backdoor in infected systems</a:t>
            </a:r>
          </a:p>
        </p:txBody>
      </p:sp>
      <p:sp>
        <p:nvSpPr>
          <p:cNvPr id="43010" name="Rectangle 2">
            <a:extLst>
              <a:ext uri="{FF2B5EF4-FFF2-40B4-BE49-F238E27FC236}">
                <a16:creationId xmlns:a16="http://schemas.microsoft.com/office/drawing/2014/main" id="{5594525C-DA3C-457B-AAC5-A6E492A83A4C}"/>
              </a:ext>
            </a:extLst>
          </p:cNvPr>
          <p:cNvSpPr>
            <a:spLocks noGrp="1" noChangeArrowheads="1"/>
          </p:cNvSpPr>
          <p:nvPr>
            <p:ph type="title"/>
          </p:nvPr>
        </p:nvSpPr>
        <p:spPr/>
        <p:txBody>
          <a:bodyPr/>
          <a:lstStyle/>
          <a:p>
            <a:pPr eaLnBrk="1" hangingPunct="1"/>
            <a:r>
              <a:rPr lang="en-US" altLang="en-US"/>
              <a:t>More recent worm attacks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a:extLst>
              <a:ext uri="{FF2B5EF4-FFF2-40B4-BE49-F238E27FC236}">
                <a16:creationId xmlns:a16="http://schemas.microsoft.com/office/drawing/2014/main" id="{5E60FD36-6152-4355-85F7-E7393B149526}"/>
              </a:ext>
            </a:extLst>
          </p:cNvPr>
          <p:cNvSpPr>
            <a:spLocks noGrp="1" noChangeArrowheads="1"/>
          </p:cNvSpPr>
          <p:nvPr>
            <p:ph idx="1"/>
          </p:nvPr>
        </p:nvSpPr>
        <p:spPr/>
        <p:txBody>
          <a:bodyPr/>
          <a:lstStyle/>
          <a:p>
            <a:pPr eaLnBrk="1" hangingPunct="1"/>
            <a:r>
              <a:rPr lang="en-US" altLang="en-US" sz="2800" dirty="0"/>
              <a:t>Multiplatform: not limited to Windows</a:t>
            </a:r>
          </a:p>
          <a:p>
            <a:pPr eaLnBrk="1" hangingPunct="1"/>
            <a:r>
              <a:rPr lang="en-US" altLang="en-US" sz="2800" dirty="0"/>
              <a:t>Multi-exploit</a:t>
            </a:r>
            <a:r>
              <a:rPr lang="en-US" altLang="en-US" sz="2000" dirty="0"/>
              <a:t>: Web servers, emails, file sharing …</a:t>
            </a:r>
            <a:endParaRPr lang="en-US" altLang="en-US" sz="2800" dirty="0"/>
          </a:p>
          <a:p>
            <a:pPr eaLnBrk="1" hangingPunct="1"/>
            <a:r>
              <a:rPr lang="en-US" altLang="en-US" sz="2800" dirty="0"/>
              <a:t>Ultrafast spreading: </a:t>
            </a:r>
            <a:r>
              <a:rPr lang="en-US" altLang="en-US" sz="1800" dirty="0"/>
              <a:t>do a scan to find vulnerable hosts</a:t>
            </a:r>
          </a:p>
          <a:p>
            <a:pPr eaLnBrk="1" hangingPunct="1"/>
            <a:r>
              <a:rPr lang="en-US" altLang="en-US" sz="2800" dirty="0"/>
              <a:t>Polymorphic: each copy has a new code</a:t>
            </a:r>
          </a:p>
          <a:p>
            <a:pPr eaLnBrk="1" hangingPunct="1"/>
            <a:r>
              <a:rPr lang="en-US" altLang="en-US" sz="2800" dirty="0"/>
              <a:t>Metamorphic: change appearance/behavior</a:t>
            </a:r>
          </a:p>
          <a:p>
            <a:pPr eaLnBrk="1" hangingPunct="1"/>
            <a:r>
              <a:rPr lang="en-US" altLang="en-US" sz="2800" dirty="0"/>
              <a:t>Transport vehicles (e.g., for DDoS)</a:t>
            </a:r>
          </a:p>
          <a:p>
            <a:pPr eaLnBrk="1" hangingPunct="1"/>
            <a:r>
              <a:rPr lang="en-US" altLang="en-US" sz="2800" dirty="0"/>
              <a:t>Zero-day exploit of unknown vulnerability (to achieve max surprise/distribution)</a:t>
            </a:r>
          </a:p>
        </p:txBody>
      </p:sp>
      <p:sp>
        <p:nvSpPr>
          <p:cNvPr id="45058" name="Rectangle 2">
            <a:extLst>
              <a:ext uri="{FF2B5EF4-FFF2-40B4-BE49-F238E27FC236}">
                <a16:creationId xmlns:a16="http://schemas.microsoft.com/office/drawing/2014/main" id="{ADF31462-8CEE-4E0C-9467-F36580DE8BCB}"/>
              </a:ext>
            </a:extLst>
          </p:cNvPr>
          <p:cNvSpPr>
            <a:spLocks noGrp="1" noChangeArrowheads="1"/>
          </p:cNvSpPr>
          <p:nvPr>
            <p:ph type="title"/>
          </p:nvPr>
        </p:nvSpPr>
        <p:spPr/>
        <p:txBody>
          <a:bodyPr/>
          <a:lstStyle/>
          <a:p>
            <a:pPr eaLnBrk="1" hangingPunct="1"/>
            <a:r>
              <a:rPr lang="en-US" altLang="en-US"/>
              <a:t>State of worm technology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a:extLst>
              <a:ext uri="{FF2B5EF4-FFF2-40B4-BE49-F238E27FC236}">
                <a16:creationId xmlns:a16="http://schemas.microsoft.com/office/drawing/2014/main" id="{EC1C97C8-800F-4B1D-8EFB-D49B2736AE6C}"/>
              </a:ext>
            </a:extLst>
          </p:cNvPr>
          <p:cNvSpPr>
            <a:spLocks noGrp="1" noChangeArrowheads="1"/>
          </p:cNvSpPr>
          <p:nvPr>
            <p:ph idx="1"/>
          </p:nvPr>
        </p:nvSpPr>
        <p:spPr>
          <a:xfrm>
            <a:off x="285750" y="1285875"/>
            <a:ext cx="8458200" cy="4876800"/>
          </a:xfrm>
        </p:spPr>
        <p:txBody>
          <a:bodyPr>
            <a:normAutofit/>
          </a:bodyPr>
          <a:lstStyle/>
          <a:p>
            <a:pPr eaLnBrk="1" hangingPunct="1">
              <a:lnSpc>
                <a:spcPct val="90000"/>
              </a:lnSpc>
              <a:defRPr/>
            </a:pPr>
            <a:r>
              <a:rPr lang="en-US" altLang="en-US" dirty="0"/>
              <a:t>Overlaps with anti-virus techniques</a:t>
            </a:r>
          </a:p>
          <a:p>
            <a:pPr eaLnBrk="1" hangingPunct="1">
              <a:lnSpc>
                <a:spcPct val="90000"/>
              </a:lnSpc>
              <a:defRPr/>
            </a:pPr>
            <a:r>
              <a:rPr lang="en-US" altLang="en-US" dirty="0"/>
              <a:t>Once worm on system Antivirus software can detect</a:t>
            </a:r>
          </a:p>
          <a:p>
            <a:pPr eaLnBrk="1" hangingPunct="1">
              <a:lnSpc>
                <a:spcPct val="90000"/>
              </a:lnSpc>
              <a:defRPr/>
            </a:pPr>
            <a:r>
              <a:rPr lang="en-US" altLang="en-US" dirty="0"/>
              <a:t>Worms also cause significant net activity</a:t>
            </a:r>
          </a:p>
          <a:p>
            <a:pPr eaLnBrk="1" hangingPunct="1">
              <a:lnSpc>
                <a:spcPct val="90000"/>
              </a:lnSpc>
              <a:defRPr/>
            </a:pPr>
            <a:r>
              <a:rPr lang="en-US" altLang="en-US" dirty="0"/>
              <a:t>Worm defense approaches include:</a:t>
            </a:r>
          </a:p>
          <a:p>
            <a:pPr lvl="1" eaLnBrk="1" hangingPunct="1">
              <a:lnSpc>
                <a:spcPct val="90000"/>
              </a:lnSpc>
              <a:defRPr/>
            </a:pPr>
            <a:r>
              <a:rPr lang="en-US" altLang="en-US" dirty="0"/>
              <a:t>signature-based worm scan filtering: define signatures</a:t>
            </a:r>
          </a:p>
          <a:p>
            <a:pPr lvl="1" eaLnBrk="1" hangingPunct="1">
              <a:lnSpc>
                <a:spcPct val="90000"/>
              </a:lnSpc>
              <a:defRPr/>
            </a:pPr>
            <a:r>
              <a:rPr lang="en-US" altLang="en-US" dirty="0"/>
              <a:t>filter-based worm containment (focus on contents)</a:t>
            </a:r>
          </a:p>
          <a:p>
            <a:pPr lvl="1" eaLnBrk="1" hangingPunct="1">
              <a:lnSpc>
                <a:spcPct val="90000"/>
              </a:lnSpc>
              <a:defRPr/>
            </a:pPr>
            <a:r>
              <a:rPr lang="en-US" altLang="en-US" dirty="0"/>
              <a:t>payload-classification-based worm containment (examine packets for anomalies)</a:t>
            </a:r>
          </a:p>
          <a:p>
            <a:pPr lvl="1" eaLnBrk="1" hangingPunct="1">
              <a:lnSpc>
                <a:spcPct val="90000"/>
              </a:lnSpc>
              <a:defRPr/>
            </a:pPr>
            <a:r>
              <a:rPr lang="en-US" altLang="en-US" dirty="0"/>
              <a:t>threshold random walk scan detection (limit the rate of scan-like traffic)</a:t>
            </a:r>
          </a:p>
          <a:p>
            <a:pPr lvl="1" eaLnBrk="1" hangingPunct="1">
              <a:lnSpc>
                <a:spcPct val="90000"/>
              </a:lnSpc>
              <a:defRPr/>
            </a:pPr>
            <a:r>
              <a:rPr lang="en-US" altLang="en-US" dirty="0"/>
              <a:t>rate limiting and rate halting (limit outgoing traffic when a threshold is met)</a:t>
            </a:r>
          </a:p>
        </p:txBody>
      </p:sp>
      <p:sp>
        <p:nvSpPr>
          <p:cNvPr id="47106" name="Rectangle 2">
            <a:extLst>
              <a:ext uri="{FF2B5EF4-FFF2-40B4-BE49-F238E27FC236}">
                <a16:creationId xmlns:a16="http://schemas.microsoft.com/office/drawing/2014/main" id="{A6122BE1-4E6D-4B69-9D98-F2CC82DCB3E0}"/>
              </a:ext>
            </a:extLst>
          </p:cNvPr>
          <p:cNvSpPr>
            <a:spLocks noGrp="1" noChangeArrowheads="1"/>
          </p:cNvSpPr>
          <p:nvPr>
            <p:ph type="title"/>
          </p:nvPr>
        </p:nvSpPr>
        <p:spPr>
          <a:xfrm>
            <a:off x="381000" y="152400"/>
            <a:ext cx="8229600" cy="1139825"/>
          </a:xfrm>
        </p:spPr>
        <p:txBody>
          <a:bodyPr/>
          <a:lstStyle/>
          <a:p>
            <a:pPr eaLnBrk="1" hangingPunct="1"/>
            <a:r>
              <a:rPr lang="en-US" altLang="en-US"/>
              <a:t>Worm countermeasures</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32220CCC-8F35-4589-B99F-94B7EA9F2CF2}"/>
              </a:ext>
            </a:extLst>
          </p:cNvPr>
          <p:cNvSpPr>
            <a:spLocks noGrp="1" noChangeArrowheads="1"/>
          </p:cNvSpPr>
          <p:nvPr>
            <p:ph type="title"/>
          </p:nvPr>
        </p:nvSpPr>
        <p:spPr>
          <a:xfrm>
            <a:off x="457200" y="0"/>
            <a:ext cx="8229600" cy="1139825"/>
          </a:xfrm>
        </p:spPr>
        <p:txBody>
          <a:bodyPr/>
          <a:lstStyle/>
          <a:p>
            <a:pPr eaLnBrk="1" hangingPunct="1"/>
            <a:r>
              <a:rPr lang="en-US" altLang="en-US"/>
              <a:t>Proactive worm containment</a:t>
            </a:r>
          </a:p>
        </p:txBody>
      </p:sp>
      <p:pic>
        <p:nvPicPr>
          <p:cNvPr id="49155" name="Picture 5">
            <a:extLst>
              <a:ext uri="{FF2B5EF4-FFF2-40B4-BE49-F238E27FC236}">
                <a16:creationId xmlns:a16="http://schemas.microsoft.com/office/drawing/2014/main" id="{5EEABD8F-EB9E-4924-904E-F7EE20C59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59" t="2316" r="7159" b="18529"/>
          <a:stretch>
            <a:fillRect/>
          </a:stretch>
        </p:blipFill>
        <p:spPr bwMode="auto">
          <a:xfrm>
            <a:off x="34925" y="908050"/>
            <a:ext cx="6891338" cy="492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7C9EC863-21E0-46C6-BB04-F390EE8C23C9}"/>
              </a:ext>
            </a:extLst>
          </p:cNvPr>
          <p:cNvSpPr txBox="1"/>
          <p:nvPr/>
        </p:nvSpPr>
        <p:spPr>
          <a:xfrm>
            <a:off x="6399213" y="1139825"/>
            <a:ext cx="2301784" cy="4278094"/>
          </a:xfrm>
          <a:prstGeom prst="rect">
            <a:avLst/>
          </a:prstGeom>
          <a:noFill/>
        </p:spPr>
        <p:txBody>
          <a:bodyPr wrap="none">
            <a:spAutoFit/>
          </a:bodyPr>
          <a:lstStyle/>
          <a:p>
            <a:pPr marL="342900" indent="-342900" eaLnBrk="1" hangingPunct="1">
              <a:buFontTx/>
              <a:buAutoNum type="arabicPeriod"/>
              <a:defRPr/>
            </a:pPr>
            <a:r>
              <a:rPr lang="en-US" sz="1600" dirty="0">
                <a:latin typeface="Calibri" panose="020F0502020204030204" pitchFamily="34" charset="0"/>
                <a:cs typeface="Calibri" panose="020F0502020204030204" pitchFamily="34" charset="0"/>
              </a:rPr>
              <a:t>PWC agent monitors</a:t>
            </a:r>
          </a:p>
          <a:p>
            <a:pPr eaLnBrk="1" hangingPunct="1">
              <a:defRPr/>
            </a:pPr>
            <a:r>
              <a:rPr lang="en-US" sz="1600" dirty="0">
                <a:latin typeface="Calibri" panose="020F0502020204030204" pitchFamily="34" charset="0"/>
                <a:cs typeface="Calibri" panose="020F0502020204030204" pitchFamily="34" charset="0"/>
              </a:rPr>
              <a:t>outgoing traffic for </a:t>
            </a:r>
          </a:p>
          <a:p>
            <a:pPr eaLnBrk="1" hangingPunct="1">
              <a:defRPr/>
            </a:pPr>
            <a:r>
              <a:rPr lang="en-US" sz="1600" dirty="0">
                <a:latin typeface="Calibri" panose="020F0502020204030204" pitchFamily="34" charset="0"/>
                <a:cs typeface="Calibri" panose="020F0502020204030204" pitchFamily="34" charset="0"/>
              </a:rPr>
              <a:t>increased activity</a:t>
            </a:r>
          </a:p>
          <a:p>
            <a:pPr eaLnBrk="1" hangingPunct="1">
              <a:defRPr/>
            </a:pPr>
            <a:endParaRPr lang="en-US" sz="1600" dirty="0">
              <a:latin typeface="Calibri" panose="020F0502020204030204" pitchFamily="34" charset="0"/>
              <a:cs typeface="Calibri" panose="020F0502020204030204" pitchFamily="34" charset="0"/>
            </a:endParaRPr>
          </a:p>
          <a:p>
            <a:pPr eaLnBrk="1" hangingPunct="1">
              <a:defRPr/>
            </a:pPr>
            <a:r>
              <a:rPr lang="en-US" sz="1600" dirty="0">
                <a:latin typeface="Calibri" panose="020F0502020204030204" pitchFamily="34" charset="0"/>
                <a:cs typeface="Calibri" panose="020F0502020204030204" pitchFamily="34" charset="0"/>
              </a:rPr>
              <a:t>2. When an agent notices</a:t>
            </a:r>
          </a:p>
          <a:p>
            <a:pPr eaLnBrk="1" hangingPunct="1">
              <a:defRPr/>
            </a:pPr>
            <a:r>
              <a:rPr lang="en-US" sz="1600" dirty="0">
                <a:latin typeface="Calibri" panose="020F0502020204030204" pitchFamily="34" charset="0"/>
                <a:cs typeface="Calibri" panose="020F0502020204030204" pitchFamily="34" charset="0"/>
              </a:rPr>
              <a:t>high traffic, it informs</a:t>
            </a:r>
          </a:p>
          <a:p>
            <a:pPr eaLnBrk="1" hangingPunct="1">
              <a:defRPr/>
            </a:pPr>
            <a:r>
              <a:rPr lang="en-US" sz="1600" dirty="0">
                <a:latin typeface="Calibri" panose="020F0502020204030204" pitchFamily="34" charset="0"/>
                <a:cs typeface="Calibri" panose="020F0502020204030204" pitchFamily="34" charset="0"/>
              </a:rPr>
              <a:t>the PWC manager; </a:t>
            </a:r>
            <a:r>
              <a:rPr lang="en-US" sz="1600" dirty="0" err="1">
                <a:latin typeface="Calibri" panose="020F0502020204030204" pitchFamily="34" charset="0"/>
                <a:cs typeface="Calibri" panose="020F0502020204030204" pitchFamily="34" charset="0"/>
              </a:rPr>
              <a:t>mgr</a:t>
            </a:r>
            <a:endParaRPr lang="en-US" sz="1600" dirty="0">
              <a:latin typeface="Calibri" panose="020F0502020204030204" pitchFamily="34" charset="0"/>
              <a:cs typeface="Calibri" panose="020F0502020204030204" pitchFamily="34" charset="0"/>
            </a:endParaRPr>
          </a:p>
          <a:p>
            <a:pPr eaLnBrk="1" hangingPunct="1">
              <a:defRPr/>
            </a:pPr>
            <a:r>
              <a:rPr lang="en-US" sz="1600" dirty="0">
                <a:latin typeface="Calibri" panose="020F0502020204030204" pitchFamily="34" charset="0"/>
                <a:cs typeface="Calibri" panose="020F0502020204030204" pitchFamily="34" charset="0"/>
              </a:rPr>
              <a:t>propagates to other</a:t>
            </a:r>
          </a:p>
          <a:p>
            <a:pPr eaLnBrk="1" hangingPunct="1">
              <a:defRPr/>
            </a:pPr>
            <a:r>
              <a:rPr lang="en-US" sz="1600" dirty="0">
                <a:latin typeface="Calibri" panose="020F0502020204030204" pitchFamily="34" charset="0"/>
                <a:cs typeface="Calibri" panose="020F0502020204030204" pitchFamily="34" charset="0"/>
              </a:rPr>
              <a:t>hosts</a:t>
            </a:r>
          </a:p>
          <a:p>
            <a:pPr eaLnBrk="1" hangingPunct="1">
              <a:defRPr/>
            </a:pPr>
            <a:endParaRPr lang="en-US" sz="1600" dirty="0">
              <a:latin typeface="Calibri" panose="020F0502020204030204" pitchFamily="34" charset="0"/>
              <a:cs typeface="Calibri" panose="020F0502020204030204" pitchFamily="34" charset="0"/>
            </a:endParaRPr>
          </a:p>
          <a:p>
            <a:pPr eaLnBrk="1" hangingPunct="1">
              <a:defRPr/>
            </a:pPr>
            <a:r>
              <a:rPr lang="en-US" sz="1600" dirty="0">
                <a:latin typeface="Calibri" panose="020F0502020204030204" pitchFamily="34" charset="0"/>
                <a:cs typeface="Calibri" panose="020F0502020204030204" pitchFamily="34" charset="0"/>
              </a:rPr>
              <a:t>3. Hosts receive alert</a:t>
            </a:r>
          </a:p>
          <a:p>
            <a:pPr eaLnBrk="1" hangingPunct="1">
              <a:defRPr/>
            </a:pPr>
            <a:r>
              <a:rPr lang="en-US" sz="1600" dirty="0">
                <a:latin typeface="Calibri" panose="020F0502020204030204" pitchFamily="34" charset="0"/>
                <a:cs typeface="Calibri" panose="020F0502020204030204" pitchFamily="34" charset="0"/>
              </a:rPr>
              <a:t>and decide if to ignore </a:t>
            </a:r>
          </a:p>
          <a:p>
            <a:pPr eaLnBrk="1" hangingPunct="1">
              <a:defRPr/>
            </a:pPr>
            <a:r>
              <a:rPr lang="en-US" sz="1600" dirty="0">
                <a:latin typeface="Calibri" panose="020F0502020204030204" pitchFamily="34" charset="0"/>
                <a:cs typeface="Calibri" panose="020F0502020204030204" pitchFamily="34" charset="0"/>
              </a:rPr>
              <a:t>(based on time of last</a:t>
            </a:r>
          </a:p>
          <a:p>
            <a:pPr eaLnBrk="1" hangingPunct="1">
              <a:defRPr/>
            </a:pPr>
            <a:r>
              <a:rPr lang="en-US" sz="1600" dirty="0">
                <a:latin typeface="Calibri" panose="020F0502020204030204" pitchFamily="34" charset="0"/>
                <a:cs typeface="Calibri" panose="020F0502020204030204" pitchFamily="34" charset="0"/>
              </a:rPr>
              <a:t>incoming </a:t>
            </a:r>
            <a:r>
              <a:rPr lang="en-US" sz="1600" dirty="0" err="1">
                <a:latin typeface="Calibri" panose="020F0502020204030204" pitchFamily="34" charset="0"/>
                <a:cs typeface="Calibri" panose="020F0502020204030204" pitchFamily="34" charset="0"/>
              </a:rPr>
              <a:t>pkt</a:t>
            </a:r>
            <a:r>
              <a:rPr lang="en-US" sz="1600" dirty="0">
                <a:latin typeface="Calibri" panose="020F0502020204030204" pitchFamily="34" charset="0"/>
                <a:cs typeface="Calibri" panose="020F0502020204030204" pitchFamily="34" charset="0"/>
              </a:rPr>
              <a:t>)</a:t>
            </a:r>
          </a:p>
          <a:p>
            <a:pPr eaLnBrk="1" hangingPunct="1">
              <a:defRPr/>
            </a:pPr>
            <a:endParaRPr lang="en-US" sz="1600" dirty="0">
              <a:latin typeface="Calibri" panose="020F0502020204030204" pitchFamily="34" charset="0"/>
              <a:cs typeface="Calibri" panose="020F0502020204030204" pitchFamily="34" charset="0"/>
            </a:endParaRPr>
          </a:p>
          <a:p>
            <a:pPr eaLnBrk="1" hangingPunct="1">
              <a:defRPr/>
            </a:pPr>
            <a:r>
              <a:rPr lang="en-US" sz="1600" dirty="0">
                <a:latin typeface="Calibri" panose="020F0502020204030204" pitchFamily="34" charset="0"/>
                <a:cs typeface="Calibri" panose="020F0502020204030204" pitchFamily="34" charset="0"/>
              </a:rPr>
              <a:t>4. Relaxation period</a:t>
            </a:r>
          </a:p>
          <a:p>
            <a:pPr eaLnBrk="1" hangingPunct="1">
              <a:defRPr/>
            </a:pPr>
            <a:r>
              <a:rPr lang="en-US" sz="1600" dirty="0">
                <a:latin typeface="Calibri" panose="020F0502020204030204" pitchFamily="34" charset="0"/>
                <a:cs typeface="Calibri" panose="020F0502020204030204" pitchFamily="34" charset="0"/>
              </a:rPr>
              <a:t>(based on threshold)</a:t>
            </a:r>
          </a:p>
        </p:txBody>
      </p:sp>
      <p:sp>
        <p:nvSpPr>
          <p:cNvPr id="3" name="Rectangle 2">
            <a:extLst>
              <a:ext uri="{FF2B5EF4-FFF2-40B4-BE49-F238E27FC236}">
                <a16:creationId xmlns:a16="http://schemas.microsoft.com/office/drawing/2014/main" id="{9A919D01-8DFB-4BBA-AE54-3DBF9163C08B}"/>
              </a:ext>
            </a:extLst>
          </p:cNvPr>
          <p:cNvSpPr/>
          <p:nvPr/>
        </p:nvSpPr>
        <p:spPr bwMode="auto">
          <a:xfrm>
            <a:off x="34926" y="5457529"/>
            <a:ext cx="9074150" cy="1139824"/>
          </a:xfrm>
          <a:prstGeom prst="rect">
            <a:avLst/>
          </a:prstGeom>
          <a:solidFill>
            <a:srgbClr val="E3B9FF"/>
          </a:solidFill>
          <a:ln w="12700" cap="flat" cmpd="sng" algn="ctr">
            <a:solidFill>
              <a:srgbClr val="E3B9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The Proactive Worm Containment (PWC) scheme is host-based software that looks for surges in the rate of frequency of outgoing connection attempts and the diversity of connections to remote hosts. When such a surge is detected, the software immediately blocks its host from further connection attempts. A deployed PWC system consists of a PWC manager and PWC agents in hosts. </a:t>
            </a:r>
            <a:endParaRPr kumimoji="0" lang="en-MY"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Content Placeholder 2">
            <a:extLst>
              <a:ext uri="{FF2B5EF4-FFF2-40B4-BE49-F238E27FC236}">
                <a16:creationId xmlns:a16="http://schemas.microsoft.com/office/drawing/2014/main" id="{DEF625F9-6240-405F-9A60-2DE9080BDCA5}"/>
              </a:ext>
            </a:extLst>
          </p:cNvPr>
          <p:cNvSpPr>
            <a:spLocks noGrp="1"/>
          </p:cNvSpPr>
          <p:nvPr>
            <p:ph idx="1"/>
          </p:nvPr>
        </p:nvSpPr>
        <p:spPr/>
        <p:txBody>
          <a:bodyPr/>
          <a:lstStyle/>
          <a:p>
            <a:r>
              <a:rPr lang="en-US" altLang="en-US" sz="2800" dirty="0"/>
              <a:t>Scripts, macros or other portable instructions</a:t>
            </a:r>
          </a:p>
          <a:p>
            <a:r>
              <a:rPr lang="en-US" altLang="en-US" sz="2800" dirty="0"/>
              <a:t>Popular ones: JavaScript, ActiveX, VBScript</a:t>
            </a:r>
          </a:p>
          <a:p>
            <a:r>
              <a:rPr lang="en-US" altLang="en-US" sz="2800" dirty="0"/>
              <a:t>Heterogeneous platforms</a:t>
            </a:r>
          </a:p>
          <a:p>
            <a:r>
              <a:rPr lang="en-US" altLang="en-US" sz="2800" dirty="0"/>
              <a:t>From a remote system to a local system</a:t>
            </a:r>
          </a:p>
          <a:p>
            <a:r>
              <a:rPr lang="en-US" altLang="en-US" sz="2800" dirty="0"/>
              <a:t>Can act as an agent for viruses, works, and Trojan horses</a:t>
            </a:r>
          </a:p>
          <a:p>
            <a:r>
              <a:rPr lang="en-US" altLang="en-US" sz="2800" dirty="0"/>
              <a:t>Mobile phone works: communicate the Bluetooth connections (e.g., </a:t>
            </a:r>
            <a:r>
              <a:rPr lang="en-US" altLang="en-US" sz="2800" dirty="0" err="1"/>
              <a:t>CommWarrior</a:t>
            </a:r>
            <a:r>
              <a:rPr lang="en-US" altLang="en-US" sz="2800" dirty="0"/>
              <a:t> on Symbian but attempts on Android and iPhone)</a:t>
            </a:r>
          </a:p>
        </p:txBody>
      </p:sp>
      <p:sp>
        <p:nvSpPr>
          <p:cNvPr id="51202" name="Title 1">
            <a:extLst>
              <a:ext uri="{FF2B5EF4-FFF2-40B4-BE49-F238E27FC236}">
                <a16:creationId xmlns:a16="http://schemas.microsoft.com/office/drawing/2014/main" id="{F04FAB88-F866-4DF4-B1E7-61966FE2B6E2}"/>
              </a:ext>
            </a:extLst>
          </p:cNvPr>
          <p:cNvSpPr>
            <a:spLocks noGrp="1"/>
          </p:cNvSpPr>
          <p:nvPr>
            <p:ph type="title"/>
          </p:nvPr>
        </p:nvSpPr>
        <p:spPr/>
        <p:txBody>
          <a:bodyPr/>
          <a:lstStyle/>
          <a:p>
            <a:r>
              <a:rPr lang="en-US" altLang="en-US"/>
              <a:t>Mobile code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Content Placeholder 2">
            <a:extLst>
              <a:ext uri="{FF2B5EF4-FFF2-40B4-BE49-F238E27FC236}">
                <a16:creationId xmlns:a16="http://schemas.microsoft.com/office/drawing/2014/main" id="{1D22FDBA-7088-4A28-9923-667F237CAB27}"/>
              </a:ext>
            </a:extLst>
          </p:cNvPr>
          <p:cNvSpPr>
            <a:spLocks noGrp="1"/>
          </p:cNvSpPr>
          <p:nvPr>
            <p:ph idx="1"/>
          </p:nvPr>
        </p:nvSpPr>
        <p:spPr/>
        <p:txBody>
          <a:bodyPr/>
          <a:lstStyle/>
          <a:p>
            <a:r>
              <a:rPr lang="en-US" altLang="en-US"/>
              <a:t>Drive-by-downloads: common in recent attacks</a:t>
            </a:r>
          </a:p>
          <a:p>
            <a:r>
              <a:rPr lang="en-US" altLang="en-US"/>
              <a:t>Exploits browser vulnerabilities (when a user visits a website controlled by the attacker or a compromised website)</a:t>
            </a:r>
          </a:p>
          <a:p>
            <a:r>
              <a:rPr lang="en-US" altLang="en-US"/>
              <a:t>Clickjacking</a:t>
            </a:r>
          </a:p>
        </p:txBody>
      </p:sp>
      <p:sp>
        <p:nvSpPr>
          <p:cNvPr id="52226" name="Title 1">
            <a:extLst>
              <a:ext uri="{FF2B5EF4-FFF2-40B4-BE49-F238E27FC236}">
                <a16:creationId xmlns:a16="http://schemas.microsoft.com/office/drawing/2014/main" id="{D85492C0-410C-46C9-A0DA-4908202FE7ED}"/>
              </a:ext>
            </a:extLst>
          </p:cNvPr>
          <p:cNvSpPr>
            <a:spLocks noGrp="1"/>
          </p:cNvSpPr>
          <p:nvPr>
            <p:ph type="title"/>
          </p:nvPr>
        </p:nvSpPr>
        <p:spPr/>
        <p:txBody>
          <a:bodyPr/>
          <a:lstStyle/>
          <a:p>
            <a:r>
              <a:rPr lang="en-US" altLang="en-US"/>
              <a:t>Client-side vulnerabilities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Content Placeholder 2">
            <a:extLst>
              <a:ext uri="{FF2B5EF4-FFF2-40B4-BE49-F238E27FC236}">
                <a16:creationId xmlns:a16="http://schemas.microsoft.com/office/drawing/2014/main" id="{84BAC8E9-639E-4F97-98BD-F01FCE204E8A}"/>
              </a:ext>
            </a:extLst>
          </p:cNvPr>
          <p:cNvSpPr>
            <a:spLocks noGrp="1"/>
          </p:cNvSpPr>
          <p:nvPr>
            <p:ph idx="1"/>
          </p:nvPr>
        </p:nvSpPr>
        <p:spPr/>
        <p:txBody>
          <a:bodyPr/>
          <a:lstStyle/>
          <a:p>
            <a:r>
              <a:rPr lang="en-US" altLang="en-US"/>
              <a:t>Spam (much better protection now)</a:t>
            </a:r>
          </a:p>
          <a:p>
            <a:r>
              <a:rPr lang="en-US" altLang="en-US"/>
              <a:t>Trojan horse: looks like a useful tool but contains hidden code</a:t>
            </a:r>
          </a:p>
        </p:txBody>
      </p:sp>
      <p:sp>
        <p:nvSpPr>
          <p:cNvPr id="53250" name="Title 1">
            <a:extLst>
              <a:ext uri="{FF2B5EF4-FFF2-40B4-BE49-F238E27FC236}">
                <a16:creationId xmlns:a16="http://schemas.microsoft.com/office/drawing/2014/main" id="{AAD4EF9C-B628-4EDD-B364-59AC71F66367}"/>
              </a:ext>
            </a:extLst>
          </p:cNvPr>
          <p:cNvSpPr>
            <a:spLocks noGrp="1"/>
          </p:cNvSpPr>
          <p:nvPr>
            <p:ph type="title"/>
          </p:nvPr>
        </p:nvSpPr>
        <p:spPr/>
        <p:txBody>
          <a:bodyPr/>
          <a:lstStyle/>
          <a:p>
            <a:r>
              <a:rPr lang="en-US" altLang="en-US"/>
              <a:t>Social engineering, spam, email, Trojans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81A6571D-899D-456E-B944-A2FEC8428D6C}"/>
              </a:ext>
            </a:extLst>
          </p:cNvPr>
          <p:cNvSpPr>
            <a:spLocks noGrp="1"/>
          </p:cNvSpPr>
          <p:nvPr>
            <p:ph type="title"/>
          </p:nvPr>
        </p:nvSpPr>
        <p:spPr>
          <a:xfrm>
            <a:off x="485775" y="274638"/>
            <a:ext cx="7042150" cy="1143000"/>
          </a:xfrm>
        </p:spPr>
        <p:txBody>
          <a:bodyPr wrap="square" anchor="ctr">
            <a:normAutofit/>
          </a:bodyPr>
          <a:lstStyle/>
          <a:p>
            <a:r>
              <a:rPr lang="en-US" altLang="en-US"/>
              <a:t>Malicious Software</a:t>
            </a:r>
          </a:p>
        </p:txBody>
      </p:sp>
      <p:graphicFrame>
        <p:nvGraphicFramePr>
          <p:cNvPr id="6158" name="Content Placeholder 2">
            <a:extLst>
              <a:ext uri="{FF2B5EF4-FFF2-40B4-BE49-F238E27FC236}">
                <a16:creationId xmlns:a16="http://schemas.microsoft.com/office/drawing/2014/main" id="{48A19E6C-4D5A-074E-86CC-54B45FA521F7}"/>
              </a:ext>
            </a:extLst>
          </p:cNvPr>
          <p:cNvGraphicFramePr>
            <a:graphicFrameLocks noGrp="1"/>
          </p:cNvGraphicFramePr>
          <p:nvPr>
            <p:ph idx="1"/>
            <p:extLst>
              <p:ext uri="{D42A27DB-BD31-4B8C-83A1-F6EECF244321}">
                <p14:modId xmlns:p14="http://schemas.microsoft.com/office/powerpoint/2010/main" val="3820699277"/>
              </p:ext>
            </p:extLst>
          </p:nvPr>
        </p:nvGraphicFramePr>
        <p:xfrm>
          <a:off x="487363" y="1697038"/>
          <a:ext cx="8229600"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2607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Content Placeholder 2">
            <a:extLst>
              <a:ext uri="{FF2B5EF4-FFF2-40B4-BE49-F238E27FC236}">
                <a16:creationId xmlns:a16="http://schemas.microsoft.com/office/drawing/2014/main" id="{0B5BB5AE-8B7C-4946-87DE-AEF952FA1D2C}"/>
              </a:ext>
            </a:extLst>
          </p:cNvPr>
          <p:cNvSpPr>
            <a:spLocks noGrp="1"/>
          </p:cNvSpPr>
          <p:nvPr>
            <p:ph idx="1"/>
          </p:nvPr>
        </p:nvSpPr>
        <p:spPr/>
        <p:txBody>
          <a:bodyPr/>
          <a:lstStyle/>
          <a:p>
            <a:r>
              <a:rPr lang="en-US" altLang="en-US"/>
              <a:t>Data destruction, theft</a:t>
            </a:r>
          </a:p>
          <a:p>
            <a:r>
              <a:rPr lang="en-US" altLang="en-US"/>
              <a:t>Data encryption (ransomware)</a:t>
            </a:r>
          </a:p>
          <a:p>
            <a:r>
              <a:rPr lang="en-US" altLang="en-US"/>
              <a:t>Real-world damage</a:t>
            </a:r>
          </a:p>
          <a:p>
            <a:pPr lvl="1"/>
            <a:r>
              <a:rPr lang="en-US" altLang="en-US"/>
              <a:t>Stuxnet: caused physical damage also (targeted to Siemens industrial control software)</a:t>
            </a:r>
          </a:p>
          <a:p>
            <a:r>
              <a:rPr lang="en-US" altLang="en-US"/>
              <a:t>Logic bomb</a:t>
            </a:r>
          </a:p>
        </p:txBody>
      </p:sp>
      <p:sp>
        <p:nvSpPr>
          <p:cNvPr id="54274" name="Title 1">
            <a:extLst>
              <a:ext uri="{FF2B5EF4-FFF2-40B4-BE49-F238E27FC236}">
                <a16:creationId xmlns:a16="http://schemas.microsoft.com/office/drawing/2014/main" id="{DD892EFD-BD6C-4D87-AE5C-73EDB32197AF}"/>
              </a:ext>
            </a:extLst>
          </p:cNvPr>
          <p:cNvSpPr>
            <a:spLocks noGrp="1"/>
          </p:cNvSpPr>
          <p:nvPr>
            <p:ph type="title"/>
          </p:nvPr>
        </p:nvSpPr>
        <p:spPr/>
        <p:txBody>
          <a:bodyPr/>
          <a:lstStyle/>
          <a:p>
            <a:r>
              <a:rPr lang="en-US" altLang="en-US"/>
              <a:t>Payload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a:extLst>
              <a:ext uri="{FF2B5EF4-FFF2-40B4-BE49-F238E27FC236}">
                <a16:creationId xmlns:a16="http://schemas.microsoft.com/office/drawing/2014/main" id="{8C2B496E-1875-4BED-A73E-AC47F416B82D}"/>
              </a:ext>
            </a:extLst>
          </p:cNvPr>
          <p:cNvSpPr>
            <a:spLocks noGrp="1" noChangeArrowheads="1"/>
          </p:cNvSpPr>
          <p:nvPr>
            <p:ph idx="1"/>
          </p:nvPr>
        </p:nvSpPr>
        <p:spPr>
          <a:xfrm>
            <a:off x="539750" y="1412875"/>
            <a:ext cx="8229600" cy="4800600"/>
          </a:xfrm>
        </p:spPr>
        <p:txBody>
          <a:bodyPr/>
          <a:lstStyle/>
          <a:p>
            <a:pPr eaLnBrk="1" hangingPunct="1">
              <a:lnSpc>
                <a:spcPct val="90000"/>
              </a:lnSpc>
            </a:pPr>
            <a:r>
              <a:rPr lang="en-US" altLang="en-US" sz="2800" dirty="0"/>
              <a:t>Program taking over other computers and launch attacks</a:t>
            </a:r>
          </a:p>
          <a:p>
            <a:pPr lvl="1" eaLnBrk="1" hangingPunct="1">
              <a:lnSpc>
                <a:spcPct val="90000"/>
              </a:lnSpc>
            </a:pPr>
            <a:r>
              <a:rPr lang="en-US" altLang="en-US" sz="2400" dirty="0"/>
              <a:t>hard to trace attacks</a:t>
            </a:r>
          </a:p>
          <a:p>
            <a:pPr eaLnBrk="1" hangingPunct="1">
              <a:lnSpc>
                <a:spcPct val="90000"/>
              </a:lnSpc>
            </a:pPr>
            <a:r>
              <a:rPr lang="en-US" altLang="en-US" sz="2800" dirty="0"/>
              <a:t>If coordinated form a </a:t>
            </a:r>
            <a:r>
              <a:rPr lang="en-US" altLang="en-US" sz="2800" b="1" i="1" dirty="0"/>
              <a:t>botnet</a:t>
            </a:r>
          </a:p>
          <a:p>
            <a:pPr eaLnBrk="1" hangingPunct="1">
              <a:lnSpc>
                <a:spcPct val="90000"/>
              </a:lnSpc>
            </a:pPr>
            <a:r>
              <a:rPr lang="en-US" altLang="en-US" sz="2800" dirty="0"/>
              <a:t>Characteristics:</a:t>
            </a:r>
          </a:p>
          <a:p>
            <a:pPr lvl="1" eaLnBrk="1" hangingPunct="1">
              <a:lnSpc>
                <a:spcPct val="90000"/>
              </a:lnSpc>
            </a:pPr>
            <a:r>
              <a:rPr lang="en-US" altLang="en-US" sz="2400" b="1" dirty="0">
                <a:solidFill>
                  <a:srgbClr val="FF0000"/>
                </a:solidFill>
              </a:rPr>
              <a:t>remote control facility </a:t>
            </a:r>
            <a:r>
              <a:rPr lang="en-US" altLang="en-US" sz="2400" dirty="0">
                <a:solidFill>
                  <a:srgbClr val="002060"/>
                </a:solidFill>
              </a:rPr>
              <a:t>(distinguishing factor)</a:t>
            </a:r>
          </a:p>
          <a:p>
            <a:pPr lvl="2" eaLnBrk="1" hangingPunct="1">
              <a:lnSpc>
                <a:spcPct val="90000"/>
              </a:lnSpc>
            </a:pPr>
            <a:r>
              <a:rPr lang="en-US" altLang="en-US" sz="2000" dirty="0"/>
              <a:t>via IRC/HTTP </a:t>
            </a:r>
            <a:r>
              <a:rPr lang="en-US" altLang="en-US" sz="2000" dirty="0" err="1"/>
              <a:t>etc</a:t>
            </a:r>
            <a:endParaRPr lang="en-US" altLang="en-US" sz="2000" dirty="0"/>
          </a:p>
          <a:p>
            <a:pPr lvl="1" eaLnBrk="1" hangingPunct="1">
              <a:lnSpc>
                <a:spcPct val="90000"/>
              </a:lnSpc>
            </a:pPr>
            <a:r>
              <a:rPr lang="en-US" altLang="en-US" sz="2400" dirty="0"/>
              <a:t>spreading mechanism</a:t>
            </a:r>
          </a:p>
          <a:p>
            <a:pPr lvl="2" eaLnBrk="1" hangingPunct="1">
              <a:lnSpc>
                <a:spcPct val="90000"/>
              </a:lnSpc>
            </a:pPr>
            <a:r>
              <a:rPr lang="en-US" altLang="en-US" sz="2000" dirty="0"/>
              <a:t>attack software, vulnerability, scanning strategy</a:t>
            </a:r>
          </a:p>
          <a:p>
            <a:pPr eaLnBrk="1" hangingPunct="1">
              <a:lnSpc>
                <a:spcPct val="90000"/>
              </a:lnSpc>
            </a:pPr>
            <a:r>
              <a:rPr lang="en-US" altLang="en-US" sz="2800" dirty="0"/>
              <a:t>Various counter-measures applicable (IDS, honeypots, …)</a:t>
            </a:r>
          </a:p>
        </p:txBody>
      </p:sp>
      <p:sp>
        <p:nvSpPr>
          <p:cNvPr id="55298" name="Rectangle 2">
            <a:extLst>
              <a:ext uri="{FF2B5EF4-FFF2-40B4-BE49-F238E27FC236}">
                <a16:creationId xmlns:a16="http://schemas.microsoft.com/office/drawing/2014/main" id="{5A1F3704-ED5F-4838-9D41-97F5C3F0A184}"/>
              </a:ext>
            </a:extLst>
          </p:cNvPr>
          <p:cNvSpPr>
            <a:spLocks noGrp="1" noChangeArrowheads="1"/>
          </p:cNvSpPr>
          <p:nvPr>
            <p:ph type="title"/>
          </p:nvPr>
        </p:nvSpPr>
        <p:spPr/>
        <p:txBody>
          <a:bodyPr/>
          <a:lstStyle/>
          <a:p>
            <a:pPr eaLnBrk="1" hangingPunct="1"/>
            <a:r>
              <a:rPr lang="en-US" altLang="en-US"/>
              <a:t>Payload attack agents: bots (zombie/drone)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Content Placeholder 2">
            <a:extLst>
              <a:ext uri="{FF2B5EF4-FFF2-40B4-BE49-F238E27FC236}">
                <a16:creationId xmlns:a16="http://schemas.microsoft.com/office/drawing/2014/main" id="{E0C9CC63-0D11-43A7-AC41-F49F4CA5149F}"/>
              </a:ext>
            </a:extLst>
          </p:cNvPr>
          <p:cNvSpPr>
            <a:spLocks noGrp="1"/>
          </p:cNvSpPr>
          <p:nvPr>
            <p:ph idx="1"/>
          </p:nvPr>
        </p:nvSpPr>
        <p:spPr/>
        <p:txBody>
          <a:bodyPr/>
          <a:lstStyle/>
          <a:p>
            <a:r>
              <a:rPr lang="en-US" altLang="en-US"/>
              <a:t>DDoS</a:t>
            </a:r>
          </a:p>
          <a:p>
            <a:r>
              <a:rPr lang="en-US" altLang="en-US"/>
              <a:t>Spamming</a:t>
            </a:r>
          </a:p>
          <a:p>
            <a:r>
              <a:rPr lang="en-US" altLang="en-US"/>
              <a:t>Sniffing traffic</a:t>
            </a:r>
          </a:p>
          <a:p>
            <a:r>
              <a:rPr lang="en-US" altLang="en-US"/>
              <a:t>Keylogging</a:t>
            </a:r>
          </a:p>
          <a:p>
            <a:r>
              <a:rPr lang="en-US" altLang="en-US"/>
              <a:t>Spreading malware</a:t>
            </a:r>
          </a:p>
          <a:p>
            <a:r>
              <a:rPr lang="en-US" altLang="en-US"/>
              <a:t>Installing advertisement</a:t>
            </a:r>
          </a:p>
          <a:p>
            <a:r>
              <a:rPr lang="en-US" altLang="en-US"/>
              <a:t>Manipulating games and polls</a:t>
            </a:r>
          </a:p>
        </p:txBody>
      </p:sp>
      <p:sp>
        <p:nvSpPr>
          <p:cNvPr id="57346" name="Title 1">
            <a:extLst>
              <a:ext uri="{FF2B5EF4-FFF2-40B4-BE49-F238E27FC236}">
                <a16:creationId xmlns:a16="http://schemas.microsoft.com/office/drawing/2014/main" id="{21791BA4-D2C5-4DED-A380-83ED332647B5}"/>
              </a:ext>
            </a:extLst>
          </p:cNvPr>
          <p:cNvSpPr>
            <a:spLocks noGrp="1"/>
          </p:cNvSpPr>
          <p:nvPr>
            <p:ph type="title"/>
          </p:nvPr>
        </p:nvSpPr>
        <p:spPr/>
        <p:txBody>
          <a:bodyPr/>
          <a:lstStyle/>
          <a:p>
            <a:r>
              <a:rPr lang="en-US" altLang="en-US"/>
              <a:t>Uses of bots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Content Placeholder 2">
            <a:extLst>
              <a:ext uri="{FF2B5EF4-FFF2-40B4-BE49-F238E27FC236}">
                <a16:creationId xmlns:a16="http://schemas.microsoft.com/office/drawing/2014/main" id="{432AE012-F5D2-4F9E-BB2C-9811894256A3}"/>
              </a:ext>
            </a:extLst>
          </p:cNvPr>
          <p:cNvSpPr>
            <a:spLocks noGrp="1"/>
          </p:cNvSpPr>
          <p:nvPr>
            <p:ph idx="1"/>
          </p:nvPr>
        </p:nvSpPr>
        <p:spPr/>
        <p:txBody>
          <a:bodyPr/>
          <a:lstStyle/>
          <a:p>
            <a:r>
              <a:rPr lang="en-US" altLang="en-US"/>
              <a:t>Credential theft, key loggers, spyware</a:t>
            </a:r>
          </a:p>
          <a:p>
            <a:r>
              <a:rPr lang="en-US" altLang="en-US"/>
              <a:t>Phishing identify theft</a:t>
            </a:r>
          </a:p>
          <a:p>
            <a:r>
              <a:rPr lang="en-US" altLang="en-US"/>
              <a:t>Spear phishing (act as a trusted source for a specific target)</a:t>
            </a:r>
          </a:p>
        </p:txBody>
      </p:sp>
      <p:sp>
        <p:nvSpPr>
          <p:cNvPr id="58370" name="Title 1">
            <a:extLst>
              <a:ext uri="{FF2B5EF4-FFF2-40B4-BE49-F238E27FC236}">
                <a16:creationId xmlns:a16="http://schemas.microsoft.com/office/drawing/2014/main" id="{35394FE7-3321-4B92-9854-D9D98FF2C166}"/>
              </a:ext>
            </a:extLst>
          </p:cNvPr>
          <p:cNvSpPr>
            <a:spLocks noGrp="1"/>
          </p:cNvSpPr>
          <p:nvPr>
            <p:ph type="title"/>
          </p:nvPr>
        </p:nvSpPr>
        <p:spPr/>
        <p:txBody>
          <a:bodyPr/>
          <a:lstStyle/>
          <a:p>
            <a:r>
              <a:rPr lang="en-US" altLang="en-US"/>
              <a:t>Payload: information theft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1027">
            <a:extLst>
              <a:ext uri="{FF2B5EF4-FFF2-40B4-BE49-F238E27FC236}">
                <a16:creationId xmlns:a16="http://schemas.microsoft.com/office/drawing/2014/main" id="{1512904B-BF48-4AA5-BABF-AD4996EBC1EB}"/>
              </a:ext>
            </a:extLst>
          </p:cNvPr>
          <p:cNvSpPr>
            <a:spLocks noGrp="1" noChangeArrowheads="1"/>
          </p:cNvSpPr>
          <p:nvPr>
            <p:ph idx="1"/>
          </p:nvPr>
        </p:nvSpPr>
        <p:spPr>
          <a:xfrm>
            <a:off x="457200" y="1371600"/>
            <a:ext cx="8229600" cy="4800600"/>
          </a:xfrm>
        </p:spPr>
        <p:txBody>
          <a:bodyPr/>
          <a:lstStyle/>
          <a:p>
            <a:pPr eaLnBrk="1" hangingPunct="1"/>
            <a:r>
              <a:rPr lang="en-US" altLang="en-US" sz="2400"/>
              <a:t>Set of programs installed for admin access</a:t>
            </a:r>
          </a:p>
          <a:p>
            <a:pPr eaLnBrk="1" hangingPunct="1"/>
            <a:r>
              <a:rPr lang="en-US" altLang="en-US" sz="2400"/>
              <a:t>Malicious and stealthy changes to host O/S</a:t>
            </a:r>
          </a:p>
          <a:p>
            <a:pPr eaLnBrk="1" hangingPunct="1"/>
            <a:r>
              <a:rPr lang="en-US" altLang="en-US" sz="2400"/>
              <a:t>May hide its existence</a:t>
            </a:r>
          </a:p>
          <a:p>
            <a:pPr lvl="1" eaLnBrk="1" hangingPunct="1"/>
            <a:r>
              <a:rPr lang="en-US" altLang="en-US" sz="2000"/>
              <a:t>subverting report mechanisms on processes, files, registry entries etc</a:t>
            </a:r>
          </a:p>
          <a:p>
            <a:pPr eaLnBrk="1" hangingPunct="1"/>
            <a:r>
              <a:rPr lang="en-US" altLang="en-US" sz="2400"/>
              <a:t>May be persistent (survives reboot) or memory-based</a:t>
            </a:r>
          </a:p>
          <a:p>
            <a:pPr eaLnBrk="1" hangingPunct="1"/>
            <a:r>
              <a:rPr lang="en-US" altLang="en-US"/>
              <a:t>Do not rely on vulnerabilities </a:t>
            </a:r>
          </a:p>
          <a:p>
            <a:pPr lvl="1" eaLnBrk="1" hangingPunct="1"/>
            <a:r>
              <a:rPr lang="en-US" altLang="en-US"/>
              <a:t>installed via Trojan</a:t>
            </a:r>
          </a:p>
          <a:p>
            <a:pPr lvl="1" eaLnBrk="1" hangingPunct="1"/>
            <a:r>
              <a:rPr lang="en-US" altLang="en-US"/>
              <a:t>installed via hackers</a:t>
            </a:r>
          </a:p>
          <a:p>
            <a:pPr eaLnBrk="1" hangingPunct="1"/>
            <a:r>
              <a:rPr lang="en-US" altLang="en-US" sz="2400"/>
              <a:t>Backdoor: often by programmers</a:t>
            </a:r>
          </a:p>
        </p:txBody>
      </p:sp>
      <p:sp>
        <p:nvSpPr>
          <p:cNvPr id="59394" name="Rectangle 1026">
            <a:extLst>
              <a:ext uri="{FF2B5EF4-FFF2-40B4-BE49-F238E27FC236}">
                <a16:creationId xmlns:a16="http://schemas.microsoft.com/office/drawing/2014/main" id="{105646E6-929F-4298-B7DA-B7DB01E87AC2}"/>
              </a:ext>
            </a:extLst>
          </p:cNvPr>
          <p:cNvSpPr>
            <a:spLocks noGrp="1" noChangeArrowheads="1"/>
          </p:cNvSpPr>
          <p:nvPr>
            <p:ph type="title"/>
          </p:nvPr>
        </p:nvSpPr>
        <p:spPr>
          <a:xfrm>
            <a:off x="457200" y="0"/>
            <a:ext cx="8229600" cy="1139825"/>
          </a:xfrm>
        </p:spPr>
        <p:txBody>
          <a:bodyPr/>
          <a:lstStyle/>
          <a:p>
            <a:pPr eaLnBrk="1" hangingPunct="1"/>
            <a:r>
              <a:rPr lang="en-US" altLang="en-US"/>
              <a:t>Payload: rootkits and backdoor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6F9E9F4E-CEEB-4B14-8DDE-06A07BB783D1}"/>
              </a:ext>
            </a:extLst>
          </p:cNvPr>
          <p:cNvSpPr>
            <a:spLocks noGrp="1" noChangeArrowheads="1"/>
          </p:cNvSpPr>
          <p:nvPr>
            <p:ph type="title"/>
          </p:nvPr>
        </p:nvSpPr>
        <p:spPr/>
        <p:txBody>
          <a:bodyPr/>
          <a:lstStyle/>
          <a:p>
            <a:pPr eaLnBrk="1" hangingPunct="1"/>
            <a:r>
              <a:rPr lang="en-US" altLang="en-US"/>
              <a:t>Rootkit System Table Mods</a:t>
            </a:r>
            <a:br>
              <a:rPr lang="en-US" altLang="en-US"/>
            </a:br>
            <a:r>
              <a:rPr lang="en-US" altLang="en-US" sz="2800"/>
              <a:t>A Unix Example</a:t>
            </a:r>
          </a:p>
        </p:txBody>
      </p:sp>
      <p:pic>
        <p:nvPicPr>
          <p:cNvPr id="61443" name="Picture 4">
            <a:extLst>
              <a:ext uri="{FF2B5EF4-FFF2-40B4-BE49-F238E27FC236}">
                <a16:creationId xmlns:a16="http://schemas.microsoft.com/office/drawing/2014/main" id="{86C61F14-C33A-44F1-A3F7-DA7B6DFF58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80" t="13875" r="3580" b="32373"/>
          <a:stretch>
            <a:fillRect/>
          </a:stretch>
        </p:blipFill>
        <p:spPr bwMode="auto">
          <a:xfrm>
            <a:off x="431800" y="1916113"/>
            <a:ext cx="8399463" cy="376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6655F47-80B1-4880-9EC5-5544ADE449C6}"/>
              </a:ext>
            </a:extLst>
          </p:cNvPr>
          <p:cNvSpPr txBox="1"/>
          <p:nvPr/>
        </p:nvSpPr>
        <p:spPr>
          <a:xfrm>
            <a:off x="660400" y="1484313"/>
            <a:ext cx="6810375" cy="923925"/>
          </a:xfrm>
          <a:prstGeom prst="rect">
            <a:avLst/>
          </a:prstGeom>
          <a:noFill/>
        </p:spPr>
        <p:txBody>
          <a:bodyPr wrap="none">
            <a:spAutoFit/>
          </a:bodyPr>
          <a:lstStyle/>
          <a:p>
            <a:pPr eaLnBrk="1" hangingPunct="1">
              <a:defRPr/>
            </a:pPr>
            <a:r>
              <a:rPr lang="en-US" sz="1800" dirty="0">
                <a:solidFill>
                  <a:srgbClr val="FF0000"/>
                </a:solidFill>
                <a:latin typeface="+mj-lt"/>
                <a:cs typeface="Arial" charset="0"/>
              </a:rPr>
              <a:t>User API calls refer to a number; the system</a:t>
            </a:r>
          </a:p>
          <a:p>
            <a:pPr eaLnBrk="1" hangingPunct="1">
              <a:defRPr/>
            </a:pPr>
            <a:r>
              <a:rPr lang="en-US" sz="1800" dirty="0">
                <a:solidFill>
                  <a:srgbClr val="FF0000"/>
                </a:solidFill>
                <a:latin typeface="+mj-lt"/>
                <a:cs typeface="Arial" charset="0"/>
              </a:rPr>
              <a:t>maintains a system call table with one entry per number;</a:t>
            </a:r>
          </a:p>
          <a:p>
            <a:pPr eaLnBrk="1" hangingPunct="1">
              <a:defRPr/>
            </a:pPr>
            <a:r>
              <a:rPr lang="en-US" sz="1800" dirty="0">
                <a:solidFill>
                  <a:srgbClr val="FF0000"/>
                </a:solidFill>
                <a:latin typeface="+mj-lt"/>
                <a:cs typeface="Arial" charset="0"/>
              </a:rPr>
              <a:t>each number is used to index to a corresponding system routine</a:t>
            </a:r>
          </a:p>
        </p:txBody>
      </p:sp>
      <p:sp>
        <p:nvSpPr>
          <p:cNvPr id="6" name="TextBox 5">
            <a:extLst>
              <a:ext uri="{FF2B5EF4-FFF2-40B4-BE49-F238E27FC236}">
                <a16:creationId xmlns:a16="http://schemas.microsoft.com/office/drawing/2014/main" id="{131C6B25-93F7-4593-8150-8A8AB0FEE2D6}"/>
              </a:ext>
            </a:extLst>
          </p:cNvPr>
          <p:cNvSpPr txBox="1"/>
          <p:nvPr/>
        </p:nvSpPr>
        <p:spPr>
          <a:xfrm>
            <a:off x="2722563" y="5300663"/>
            <a:ext cx="6108700" cy="646112"/>
          </a:xfrm>
          <a:prstGeom prst="rect">
            <a:avLst/>
          </a:prstGeom>
          <a:noFill/>
        </p:spPr>
        <p:txBody>
          <a:bodyPr wrap="none">
            <a:spAutoFit/>
          </a:bodyPr>
          <a:lstStyle/>
          <a:p>
            <a:pPr eaLnBrk="1" hangingPunct="1">
              <a:defRPr/>
            </a:pPr>
            <a:r>
              <a:rPr lang="en-US" sz="1800" dirty="0">
                <a:solidFill>
                  <a:srgbClr val="FF0000"/>
                </a:solidFill>
                <a:latin typeface="+mj-lt"/>
                <a:cs typeface="Arial" charset="0"/>
              </a:rPr>
              <a:t>rootkit modifies the table and the calls go to the hackers</a:t>
            </a:r>
          </a:p>
          <a:p>
            <a:pPr eaLnBrk="1" hangingPunct="1">
              <a:defRPr/>
            </a:pPr>
            <a:r>
              <a:rPr lang="en-US" sz="1800" dirty="0">
                <a:solidFill>
                  <a:srgbClr val="FF0000"/>
                </a:solidFill>
                <a:latin typeface="+mj-lt"/>
                <a:cs typeface="Arial" charset="0"/>
              </a:rPr>
              <a:t>replacements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Content Placeholder 2">
            <a:extLst>
              <a:ext uri="{FF2B5EF4-FFF2-40B4-BE49-F238E27FC236}">
                <a16:creationId xmlns:a16="http://schemas.microsoft.com/office/drawing/2014/main" id="{63D77397-5506-42C9-8F1F-96BCBAE6F9AC}"/>
              </a:ext>
            </a:extLst>
          </p:cNvPr>
          <p:cNvSpPr>
            <a:spLocks noGrp="1"/>
          </p:cNvSpPr>
          <p:nvPr>
            <p:ph idx="1"/>
          </p:nvPr>
        </p:nvSpPr>
        <p:spPr/>
        <p:txBody>
          <a:bodyPr/>
          <a:lstStyle/>
          <a:p>
            <a:r>
              <a:rPr lang="en-US" altLang="en-US" sz="2800" dirty="0"/>
              <a:t>Prevention</a:t>
            </a:r>
          </a:p>
          <a:p>
            <a:r>
              <a:rPr lang="en-US" altLang="en-US" sz="2800" dirty="0"/>
              <a:t>Detection, identification, removal</a:t>
            </a:r>
          </a:p>
          <a:p>
            <a:r>
              <a:rPr lang="en-US" altLang="en-US" sz="2800" dirty="0"/>
              <a:t>Requirement</a:t>
            </a:r>
          </a:p>
          <a:p>
            <a:pPr lvl="1"/>
            <a:r>
              <a:rPr lang="en-US" altLang="en-US" sz="2400" dirty="0"/>
              <a:t>generality</a:t>
            </a:r>
          </a:p>
          <a:p>
            <a:pPr lvl="1"/>
            <a:r>
              <a:rPr lang="en-US" altLang="en-US" sz="2400" dirty="0"/>
              <a:t>Timeliness</a:t>
            </a:r>
          </a:p>
          <a:p>
            <a:pPr lvl="1"/>
            <a:r>
              <a:rPr lang="en-US" altLang="en-US" sz="2400" dirty="0"/>
              <a:t>Resiliency</a:t>
            </a:r>
          </a:p>
          <a:p>
            <a:pPr lvl="1"/>
            <a:r>
              <a:rPr lang="en-US" altLang="en-US" sz="2400" dirty="0"/>
              <a:t>Minimal DoS costs</a:t>
            </a:r>
          </a:p>
          <a:p>
            <a:pPr lvl="1"/>
            <a:r>
              <a:rPr lang="en-US" altLang="en-US" sz="2400" dirty="0"/>
              <a:t>Transparency</a:t>
            </a:r>
          </a:p>
          <a:p>
            <a:pPr lvl="1"/>
            <a:r>
              <a:rPr lang="en-US" altLang="en-US" sz="2400" dirty="0"/>
              <a:t>Global/local coverage (inside and outside attackers)</a:t>
            </a:r>
          </a:p>
        </p:txBody>
      </p:sp>
      <p:sp>
        <p:nvSpPr>
          <p:cNvPr id="63490" name="Title 1">
            <a:extLst>
              <a:ext uri="{FF2B5EF4-FFF2-40B4-BE49-F238E27FC236}">
                <a16:creationId xmlns:a16="http://schemas.microsoft.com/office/drawing/2014/main" id="{777D6751-41F5-432E-81E7-DF8EC1AFC27B}"/>
              </a:ext>
            </a:extLst>
          </p:cNvPr>
          <p:cNvSpPr>
            <a:spLocks noGrp="1"/>
          </p:cNvSpPr>
          <p:nvPr>
            <p:ph type="title"/>
          </p:nvPr>
        </p:nvSpPr>
        <p:spPr/>
        <p:txBody>
          <a:bodyPr/>
          <a:lstStyle/>
          <a:p>
            <a:r>
              <a:rPr lang="en-US" altLang="en-US"/>
              <a:t>Countermeasures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a:extLst>
              <a:ext uri="{FF2B5EF4-FFF2-40B4-BE49-F238E27FC236}">
                <a16:creationId xmlns:a16="http://schemas.microsoft.com/office/drawing/2014/main" id="{F28E33F2-ACFE-4F6F-834E-EAE47F1150D3}"/>
              </a:ext>
            </a:extLst>
          </p:cNvPr>
          <p:cNvSpPr>
            <a:spLocks noGrp="1" noChangeArrowheads="1"/>
          </p:cNvSpPr>
          <p:nvPr>
            <p:ph idx="1"/>
          </p:nvPr>
        </p:nvSpPr>
        <p:spPr>
          <a:xfrm>
            <a:off x="457200" y="1676400"/>
            <a:ext cx="8458200" cy="4454525"/>
          </a:xfrm>
        </p:spPr>
        <p:txBody>
          <a:bodyPr/>
          <a:lstStyle/>
          <a:p>
            <a:pPr eaLnBrk="1" hangingPunct="1"/>
            <a:r>
              <a:rPr lang="en-US" altLang="en-US"/>
              <a:t>introduced types of malicous software</a:t>
            </a:r>
          </a:p>
          <a:p>
            <a:pPr lvl="1" eaLnBrk="1" hangingPunct="1"/>
            <a:r>
              <a:rPr lang="en-AU" altLang="en-US"/>
              <a:t>incl backdoor, logic bomb, trojan horse, mobile</a:t>
            </a:r>
          </a:p>
          <a:p>
            <a:pPr eaLnBrk="1" hangingPunct="1"/>
            <a:r>
              <a:rPr lang="en-AU" altLang="en-US"/>
              <a:t>virus types and countermeasures</a:t>
            </a:r>
          </a:p>
          <a:p>
            <a:pPr eaLnBrk="1" hangingPunct="1"/>
            <a:r>
              <a:rPr lang="en-AU" altLang="en-US"/>
              <a:t>worm types and countermeasures</a:t>
            </a:r>
          </a:p>
          <a:p>
            <a:pPr eaLnBrk="1" hangingPunct="1"/>
            <a:r>
              <a:rPr lang="en-AU" altLang="en-US"/>
              <a:t>bots</a:t>
            </a:r>
          </a:p>
          <a:p>
            <a:pPr eaLnBrk="1" hangingPunct="1"/>
            <a:r>
              <a:rPr lang="en-AU" altLang="en-US"/>
              <a:t>rootkits</a:t>
            </a:r>
          </a:p>
        </p:txBody>
      </p:sp>
      <p:sp>
        <p:nvSpPr>
          <p:cNvPr id="64514" name="Rectangle 2">
            <a:extLst>
              <a:ext uri="{FF2B5EF4-FFF2-40B4-BE49-F238E27FC236}">
                <a16:creationId xmlns:a16="http://schemas.microsoft.com/office/drawing/2014/main" id="{ED7C3960-314B-4E8B-AEE3-5EE37E08DD56}"/>
              </a:ext>
            </a:extLst>
          </p:cNvPr>
          <p:cNvSpPr>
            <a:spLocks noGrp="1" noChangeArrowheads="1"/>
          </p:cNvSpPr>
          <p:nvPr>
            <p:ph type="title"/>
          </p:nvPr>
        </p:nvSpPr>
        <p:spPr/>
        <p:txBody>
          <a:bodyPr/>
          <a:lstStyle/>
          <a:p>
            <a:pPr eaLnBrk="1" hangingPunct="1"/>
            <a:r>
              <a:rPr lang="en-US" altLang="en-US"/>
              <a:t>Summary</a:t>
            </a:r>
            <a:endParaRPr lang="en-AU"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2636912"/>
            <a:ext cx="7042150" cy="1143000"/>
          </a:xfrm>
        </p:spPr>
        <p:txBody>
          <a:bodyPr/>
          <a:lstStyle/>
          <a:p>
            <a:r>
              <a:rPr lang="en-US" sz="7200" dirty="0"/>
              <a:t>Q &amp; A</a:t>
            </a:r>
          </a:p>
        </p:txBody>
      </p:sp>
      <p:sp>
        <p:nvSpPr>
          <p:cNvPr id="3" name="Footer Placeholder 2"/>
          <p:cNvSpPr>
            <a:spLocks noGrp="1"/>
          </p:cNvSpPr>
          <p:nvPr>
            <p:ph type="ftr" sz="quarter" idx="4294967295"/>
          </p:nvPr>
        </p:nvSpPr>
        <p:spPr>
          <a:xfrm>
            <a:off x="6248400" y="6623050"/>
            <a:ext cx="2895600" cy="234950"/>
          </a:xfrm>
          <a:prstGeom prst="rect">
            <a:avLst/>
          </a:prstGeom>
        </p:spPr>
        <p:txBody>
          <a:bodyPr/>
          <a:lstStyle/>
          <a:p>
            <a:r>
              <a:rPr lang="en-MY"/>
              <a:t>Slide 18 of 19</a:t>
            </a:r>
          </a:p>
        </p:txBody>
      </p:sp>
    </p:spTree>
    <p:extLst>
      <p:ext uri="{BB962C8B-B14F-4D97-AF65-F5344CB8AC3E}">
        <p14:creationId xmlns:p14="http://schemas.microsoft.com/office/powerpoint/2010/main" val="1499442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Social Engineering, Physical, and Password Attacks</a:t>
            </a:r>
          </a:p>
        </p:txBody>
      </p:sp>
      <p:sp>
        <p:nvSpPr>
          <p:cNvPr id="2" name="Title 1"/>
          <p:cNvSpPr>
            <a:spLocks noGrp="1"/>
          </p:cNvSpPr>
          <p:nvPr>
            <p:ph type="title"/>
          </p:nvPr>
        </p:nvSpPr>
        <p:spPr/>
        <p:txBody>
          <a:bodyPr/>
          <a:lstStyle/>
          <a:p>
            <a:r>
              <a:rPr lang="en-US" sz="3400" b="1" u="sng" dirty="0">
                <a:solidFill>
                  <a:srgbClr val="003366"/>
                </a:solidFill>
                <a:ea typeface="ＭＳ Ｐゴシック" charset="0"/>
                <a:cs typeface="ＭＳ Ｐゴシック" charset="0"/>
              </a:rPr>
              <a:t>What we cover next</a:t>
            </a:r>
          </a:p>
        </p:txBody>
      </p:sp>
      <p:sp>
        <p:nvSpPr>
          <p:cNvPr id="4" name="Footer Placeholder 3"/>
          <p:cNvSpPr>
            <a:spLocks noGrp="1"/>
          </p:cNvSpPr>
          <p:nvPr>
            <p:ph type="ftr" sz="quarter" idx="4294967295"/>
          </p:nvPr>
        </p:nvSpPr>
        <p:spPr>
          <a:xfrm>
            <a:off x="6248400" y="6623050"/>
            <a:ext cx="2895600" cy="234950"/>
          </a:xfrm>
          <a:prstGeom prst="rect">
            <a:avLst/>
          </a:prstGeom>
        </p:spPr>
        <p:txBody>
          <a:bodyPr/>
          <a:lstStyle/>
          <a:p>
            <a:r>
              <a:rPr lang="en-MY"/>
              <a:t>Slide 19 of 19</a:t>
            </a:r>
          </a:p>
        </p:txBody>
      </p:sp>
    </p:spTree>
    <p:extLst>
      <p:ext uri="{BB962C8B-B14F-4D97-AF65-F5344CB8AC3E}">
        <p14:creationId xmlns:p14="http://schemas.microsoft.com/office/powerpoint/2010/main" val="123175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DF43F4EC-7DB1-4FD7-AD83-B0CE49988B5B}"/>
              </a:ext>
            </a:extLst>
          </p:cNvPr>
          <p:cNvSpPr>
            <a:spLocks noGrp="1" noChangeArrowheads="1"/>
          </p:cNvSpPr>
          <p:nvPr>
            <p:ph type="title"/>
          </p:nvPr>
        </p:nvSpPr>
        <p:spPr>
          <a:xfrm>
            <a:off x="651333" y="25831"/>
            <a:ext cx="7042150" cy="684042"/>
          </a:xfrm>
        </p:spPr>
        <p:txBody>
          <a:bodyPr/>
          <a:lstStyle/>
          <a:p>
            <a:pPr eaLnBrk="1" hangingPunct="1"/>
            <a:r>
              <a:rPr kumimoji="1" lang="en-GB" altLang="en-US" dirty="0"/>
              <a:t>Malicious software</a:t>
            </a:r>
            <a:endParaRPr kumimoji="1" lang="en-AU" altLang="en-US" sz="2800" dirty="0"/>
          </a:p>
        </p:txBody>
      </p:sp>
      <p:sp>
        <p:nvSpPr>
          <p:cNvPr id="7171" name="Rectangle 3">
            <a:extLst>
              <a:ext uri="{FF2B5EF4-FFF2-40B4-BE49-F238E27FC236}">
                <a16:creationId xmlns:a16="http://schemas.microsoft.com/office/drawing/2014/main" id="{85478061-FEA6-4F76-B1D4-E7C9013131CB}"/>
              </a:ext>
            </a:extLst>
          </p:cNvPr>
          <p:cNvSpPr>
            <a:spLocks noGrp="1" noChangeArrowheads="1"/>
          </p:cNvSpPr>
          <p:nvPr>
            <p:ph idx="1"/>
          </p:nvPr>
        </p:nvSpPr>
        <p:spPr>
          <a:xfrm>
            <a:off x="572521" y="715886"/>
            <a:ext cx="8305800" cy="3130005"/>
          </a:xfrm>
        </p:spPr>
        <p:txBody>
          <a:bodyPr/>
          <a:lstStyle/>
          <a:p>
            <a:pPr eaLnBrk="1" hangingPunct="1"/>
            <a:r>
              <a:rPr lang="en-US" altLang="en-US" sz="2000" dirty="0">
                <a:latin typeface="Calibri" panose="020F0502020204030204" pitchFamily="34" charset="0"/>
                <a:cs typeface="Calibri" panose="020F0502020204030204" pitchFamily="34" charset="0"/>
              </a:rPr>
              <a:t>Programs exploiting system vulnerabilities</a:t>
            </a:r>
          </a:p>
          <a:p>
            <a:pPr eaLnBrk="1" hangingPunct="1"/>
            <a:r>
              <a:rPr lang="en-US" altLang="en-US" sz="2000" dirty="0">
                <a:latin typeface="Calibri" panose="020F0502020204030204" pitchFamily="34" charset="0"/>
                <a:cs typeface="Calibri" panose="020F0502020204030204" pitchFamily="34" charset="0"/>
              </a:rPr>
              <a:t>Known as malicious software or malware</a:t>
            </a:r>
            <a:endParaRPr lang="en-US" altLang="en-US" sz="2000" b="1" dirty="0">
              <a:latin typeface="Calibri" panose="020F0502020204030204" pitchFamily="34" charset="0"/>
              <a:cs typeface="Calibri" panose="020F0502020204030204" pitchFamily="34" charset="0"/>
            </a:endParaRPr>
          </a:p>
          <a:p>
            <a:pPr lvl="1" eaLnBrk="1" hangingPunct="1"/>
            <a:r>
              <a:rPr lang="en-US" altLang="en-US" sz="2000" dirty="0">
                <a:latin typeface="Calibri" panose="020F0502020204030204" pitchFamily="34" charset="0"/>
                <a:cs typeface="Calibri" panose="020F0502020204030204" pitchFamily="34" charset="0"/>
              </a:rPr>
              <a:t>program fragments that need a host program</a:t>
            </a:r>
          </a:p>
          <a:p>
            <a:pPr lvl="2" eaLnBrk="1" hangingPunct="1"/>
            <a:r>
              <a:rPr lang="en-US" altLang="en-US" sz="2000" dirty="0">
                <a:latin typeface="Calibri" panose="020F0502020204030204" pitchFamily="34" charset="0"/>
                <a:cs typeface="Calibri" panose="020F0502020204030204" pitchFamily="34" charset="0"/>
              </a:rPr>
              <a:t>e.g. viruses, logic bombs, and backdoors </a:t>
            </a:r>
          </a:p>
          <a:p>
            <a:pPr lvl="1" eaLnBrk="1" hangingPunct="1"/>
            <a:r>
              <a:rPr lang="en-US" altLang="en-US" sz="2000" dirty="0">
                <a:latin typeface="Calibri" panose="020F0502020204030204" pitchFamily="34" charset="0"/>
                <a:cs typeface="Calibri" panose="020F0502020204030204" pitchFamily="34" charset="0"/>
              </a:rPr>
              <a:t>independent self-contained programs</a:t>
            </a:r>
          </a:p>
          <a:p>
            <a:pPr lvl="2" eaLnBrk="1" hangingPunct="1"/>
            <a:r>
              <a:rPr lang="en-AU" altLang="en-US" sz="2000" dirty="0">
                <a:latin typeface="Calibri" panose="020F0502020204030204" pitchFamily="34" charset="0"/>
                <a:cs typeface="Calibri" panose="020F0502020204030204" pitchFamily="34" charset="0"/>
              </a:rPr>
              <a:t>e.g. worms, bots</a:t>
            </a:r>
          </a:p>
          <a:p>
            <a:pPr lvl="1" eaLnBrk="1" hangingPunct="1"/>
            <a:r>
              <a:rPr lang="en-AU" altLang="en-US" sz="2000" dirty="0">
                <a:latin typeface="Calibri" panose="020F0502020204030204" pitchFamily="34" charset="0"/>
                <a:cs typeface="Calibri" panose="020F0502020204030204" pitchFamily="34" charset="0"/>
              </a:rPr>
              <a:t>replicating or not</a:t>
            </a:r>
          </a:p>
          <a:p>
            <a:pPr eaLnBrk="1" hangingPunct="1"/>
            <a:r>
              <a:rPr lang="en-US" altLang="en-US" sz="2000" dirty="0">
                <a:latin typeface="Calibri" panose="020F0502020204030204" pitchFamily="34" charset="0"/>
                <a:cs typeface="Calibri" panose="020F0502020204030204" pitchFamily="34" charset="0"/>
              </a:rPr>
              <a:t>Sophisticated threat to computer systems</a:t>
            </a:r>
          </a:p>
        </p:txBody>
      </p:sp>
      <p:grpSp>
        <p:nvGrpSpPr>
          <p:cNvPr id="2" name="Group 1">
            <a:extLst>
              <a:ext uri="{FF2B5EF4-FFF2-40B4-BE49-F238E27FC236}">
                <a16:creationId xmlns:a16="http://schemas.microsoft.com/office/drawing/2014/main" id="{B332F82B-B050-4E32-92DD-FE2CDC65102C}"/>
              </a:ext>
            </a:extLst>
          </p:cNvPr>
          <p:cNvGrpSpPr/>
          <p:nvPr/>
        </p:nvGrpSpPr>
        <p:grpSpPr>
          <a:xfrm>
            <a:off x="523774" y="3933056"/>
            <a:ext cx="8096452" cy="2529624"/>
            <a:chOff x="762000" y="3503515"/>
            <a:chExt cx="8096452" cy="2529624"/>
          </a:xfrm>
        </p:grpSpPr>
        <p:pic>
          <p:nvPicPr>
            <p:cNvPr id="25" name="Picture 2" descr="data_green">
              <a:extLst>
                <a:ext uri="{FF2B5EF4-FFF2-40B4-BE49-F238E27FC236}">
                  <a16:creationId xmlns:a16="http://schemas.microsoft.com/office/drawing/2014/main" id="{3AD5DD8A-B1A4-46F2-8916-0DD443D9C1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78472" y="3503515"/>
              <a:ext cx="4379980" cy="252962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94673C7-5324-4F29-AB4F-F2DD47BAA52F}"/>
                </a:ext>
              </a:extLst>
            </p:cNvPr>
            <p:cNvGrpSpPr/>
            <p:nvPr/>
          </p:nvGrpSpPr>
          <p:grpSpPr>
            <a:xfrm>
              <a:off x="762000" y="4163704"/>
              <a:ext cx="1312479" cy="1470502"/>
              <a:chOff x="762000" y="4419600"/>
              <a:chExt cx="1312479" cy="1470502"/>
            </a:xfrm>
          </p:grpSpPr>
          <p:pic>
            <p:nvPicPr>
              <p:cNvPr id="27" name="Picture 2" descr="attacker">
                <a:extLst>
                  <a:ext uri="{FF2B5EF4-FFF2-40B4-BE49-F238E27FC236}">
                    <a16:creationId xmlns:a16="http://schemas.microsoft.com/office/drawing/2014/main" id="{A0780A47-D2A5-4CEB-86F8-C6671787C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419600"/>
                <a:ext cx="1312479" cy="147050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computer">
                <a:extLst>
                  <a:ext uri="{FF2B5EF4-FFF2-40B4-BE49-F238E27FC236}">
                    <a16:creationId xmlns:a16="http://schemas.microsoft.com/office/drawing/2014/main" id="{2B4E9B82-A0CF-4500-B627-211786538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8517" y="4688976"/>
                <a:ext cx="388883" cy="840287"/>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8">
              <a:extLst>
                <a:ext uri="{FF2B5EF4-FFF2-40B4-BE49-F238E27FC236}">
                  <a16:creationId xmlns:a16="http://schemas.microsoft.com/office/drawing/2014/main" id="{80985EBF-DD60-42A9-B584-B10408D12BBB}"/>
                </a:ext>
              </a:extLst>
            </p:cNvPr>
            <p:cNvPicPr>
              <a:picLocks noChangeAspect="1"/>
            </p:cNvPicPr>
            <p:nvPr/>
          </p:nvPicPr>
          <p:blipFill>
            <a:blip r:embed="rId6"/>
            <a:stretch>
              <a:fillRect/>
            </a:stretch>
          </p:blipFill>
          <p:spPr>
            <a:xfrm>
              <a:off x="4101152" y="4639832"/>
              <a:ext cx="754485" cy="426780"/>
            </a:xfrm>
            <a:prstGeom prst="rect">
              <a:avLst/>
            </a:prstGeom>
          </p:spPr>
        </p:pic>
        <p:grpSp>
          <p:nvGrpSpPr>
            <p:cNvPr id="30" name="Group 29">
              <a:extLst>
                <a:ext uri="{FF2B5EF4-FFF2-40B4-BE49-F238E27FC236}">
                  <a16:creationId xmlns:a16="http://schemas.microsoft.com/office/drawing/2014/main" id="{E268A968-9EA0-48DA-AA45-8270EA2D1414}"/>
                </a:ext>
              </a:extLst>
            </p:cNvPr>
            <p:cNvGrpSpPr/>
            <p:nvPr/>
          </p:nvGrpSpPr>
          <p:grpSpPr>
            <a:xfrm>
              <a:off x="1956872" y="4086962"/>
              <a:ext cx="710128" cy="481013"/>
              <a:chOff x="4344915" y="4513537"/>
              <a:chExt cx="710128" cy="481013"/>
            </a:xfrm>
          </p:grpSpPr>
          <p:pic>
            <p:nvPicPr>
              <p:cNvPr id="31" name="Picture 10" descr="envelope">
                <a:extLst>
                  <a:ext uri="{FF2B5EF4-FFF2-40B4-BE49-F238E27FC236}">
                    <a16:creationId xmlns:a16="http://schemas.microsoft.com/office/drawing/2014/main" id="{FF70D528-6D36-4E04-87AE-5EAFC993BF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8793" y="4671875"/>
                <a:ext cx="476250" cy="29337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virus">
                <a:extLst>
                  <a:ext uri="{FF2B5EF4-FFF2-40B4-BE49-F238E27FC236}">
                    <a16:creationId xmlns:a16="http://schemas.microsoft.com/office/drawing/2014/main" id="{A045F214-891E-4640-B45A-6573F3E281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4915" y="4513537"/>
                <a:ext cx="595313" cy="481013"/>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32">
              <a:extLst>
                <a:ext uri="{FF2B5EF4-FFF2-40B4-BE49-F238E27FC236}">
                  <a16:creationId xmlns:a16="http://schemas.microsoft.com/office/drawing/2014/main" id="{2FFCB028-C988-4377-A079-599C2E849672}"/>
                </a:ext>
              </a:extLst>
            </p:cNvPr>
            <p:cNvPicPr>
              <a:picLocks noChangeAspect="1"/>
            </p:cNvPicPr>
            <p:nvPr/>
          </p:nvPicPr>
          <p:blipFill>
            <a:blip r:embed="rId9"/>
            <a:stretch>
              <a:fillRect/>
            </a:stretch>
          </p:blipFill>
          <p:spPr>
            <a:xfrm>
              <a:off x="7467721" y="5018793"/>
              <a:ext cx="975496" cy="975496"/>
            </a:xfrm>
            <a:prstGeom prst="rect">
              <a:avLst/>
            </a:prstGeom>
          </p:spPr>
        </p:pic>
        <p:pic>
          <p:nvPicPr>
            <p:cNvPr id="34" name="Picture 8" descr="virus">
              <a:extLst>
                <a:ext uri="{FF2B5EF4-FFF2-40B4-BE49-F238E27FC236}">
                  <a16:creationId xmlns:a16="http://schemas.microsoft.com/office/drawing/2014/main" id="{96B0C05D-10CD-452E-AE48-5CC2EDB5AC5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4200" y="5179266"/>
              <a:ext cx="595313" cy="4810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F29E04D4-C07F-4212-93EC-D941115C46DC}"/>
                </a:ext>
              </a:extLst>
            </p:cNvPr>
            <p:cNvPicPr>
              <a:picLocks noChangeAspect="1"/>
            </p:cNvPicPr>
            <p:nvPr/>
          </p:nvPicPr>
          <p:blipFill>
            <a:blip r:embed="rId9"/>
            <a:stretch>
              <a:fillRect/>
            </a:stretch>
          </p:blipFill>
          <p:spPr>
            <a:xfrm>
              <a:off x="7177904" y="3705961"/>
              <a:ext cx="975496" cy="975496"/>
            </a:xfrm>
            <a:prstGeom prst="rect">
              <a:avLst/>
            </a:prstGeom>
          </p:spPr>
        </p:pic>
        <p:pic>
          <p:nvPicPr>
            <p:cNvPr id="36" name="Picture 8" descr="virus">
              <a:extLst>
                <a:ext uri="{FF2B5EF4-FFF2-40B4-BE49-F238E27FC236}">
                  <a16:creationId xmlns:a16="http://schemas.microsoft.com/office/drawing/2014/main" id="{22E1AD74-F204-44A2-A15A-2D3C06190D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85192" y="3847871"/>
              <a:ext cx="595313" cy="481013"/>
            </a:xfrm>
            <a:prstGeom prst="rect">
              <a:avLst/>
            </a:prstGeom>
            <a:noFill/>
            <a:extLst>
              <a:ext uri="{909E8E84-426E-40DD-AFC4-6F175D3DCCD1}">
                <a14:hiddenFill xmlns:a14="http://schemas.microsoft.com/office/drawing/2010/main">
                  <a:solidFill>
                    <a:srgbClr val="FFFFFF"/>
                  </a:solidFill>
                </a14:hiddenFill>
              </a:ext>
            </a:extLst>
          </p:spPr>
        </p:pic>
        <p:sp>
          <p:nvSpPr>
            <p:cNvPr id="37" name="Line 315">
              <a:extLst>
                <a:ext uri="{FF2B5EF4-FFF2-40B4-BE49-F238E27FC236}">
                  <a16:creationId xmlns:a16="http://schemas.microsoft.com/office/drawing/2014/main" id="{AC7B2256-2CF3-4B50-B004-DD5B3184E1D8}"/>
                </a:ext>
              </a:extLst>
            </p:cNvPr>
            <p:cNvSpPr>
              <a:spLocks noChangeShapeType="1"/>
            </p:cNvSpPr>
            <p:nvPr/>
          </p:nvSpPr>
          <p:spPr bwMode="auto">
            <a:xfrm>
              <a:off x="2057400" y="4849504"/>
              <a:ext cx="498475" cy="0"/>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Arial" panose="020B0604020202020204" pitchFamily="34" charset="0"/>
              </a:endParaRPr>
            </a:p>
          </p:txBody>
        </p:sp>
        <p:sp>
          <p:nvSpPr>
            <p:cNvPr id="38" name="Line 315">
              <a:extLst>
                <a:ext uri="{FF2B5EF4-FFF2-40B4-BE49-F238E27FC236}">
                  <a16:creationId xmlns:a16="http://schemas.microsoft.com/office/drawing/2014/main" id="{BB9EAD30-88B5-48AF-8326-20ABDC9FA9E5}"/>
                </a:ext>
              </a:extLst>
            </p:cNvPr>
            <p:cNvSpPr>
              <a:spLocks noChangeShapeType="1"/>
            </p:cNvSpPr>
            <p:nvPr/>
          </p:nvSpPr>
          <p:spPr bwMode="auto">
            <a:xfrm>
              <a:off x="3540125" y="4849504"/>
              <a:ext cx="498475" cy="0"/>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Arial" panose="020B0604020202020204" pitchFamily="34" charset="0"/>
              </a:endParaRPr>
            </a:p>
          </p:txBody>
        </p:sp>
        <p:pic>
          <p:nvPicPr>
            <p:cNvPr id="39" name="Picture 4" descr="internet">
              <a:extLst>
                <a:ext uri="{FF2B5EF4-FFF2-40B4-BE49-F238E27FC236}">
                  <a16:creationId xmlns:a16="http://schemas.microsoft.com/office/drawing/2014/main" id="{310C23D8-6992-4078-97FB-A43BF58EA1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34084" y="4257910"/>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40" name="Line 315">
              <a:extLst>
                <a:ext uri="{FF2B5EF4-FFF2-40B4-BE49-F238E27FC236}">
                  <a16:creationId xmlns:a16="http://schemas.microsoft.com/office/drawing/2014/main" id="{4CCB0F9D-8976-4137-B586-9C78E9066676}"/>
                </a:ext>
              </a:extLst>
            </p:cNvPr>
            <p:cNvSpPr>
              <a:spLocks noChangeShapeType="1"/>
            </p:cNvSpPr>
            <p:nvPr/>
          </p:nvSpPr>
          <p:spPr bwMode="auto">
            <a:xfrm flipV="1">
              <a:off x="5678873" y="4163704"/>
              <a:ext cx="735392" cy="218889"/>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Arial" panose="020B0604020202020204" pitchFamily="34" charset="0"/>
              </a:endParaRPr>
            </a:p>
          </p:txBody>
        </p:sp>
        <p:sp>
          <p:nvSpPr>
            <p:cNvPr id="41" name="Line 315">
              <a:extLst>
                <a:ext uri="{FF2B5EF4-FFF2-40B4-BE49-F238E27FC236}">
                  <a16:creationId xmlns:a16="http://schemas.microsoft.com/office/drawing/2014/main" id="{A30F5ACD-A4E6-4C95-970E-1E4ACB632316}"/>
                </a:ext>
              </a:extLst>
            </p:cNvPr>
            <p:cNvSpPr>
              <a:spLocks noChangeShapeType="1"/>
            </p:cNvSpPr>
            <p:nvPr/>
          </p:nvSpPr>
          <p:spPr bwMode="auto">
            <a:xfrm>
              <a:off x="5591031" y="4607629"/>
              <a:ext cx="1382997" cy="706196"/>
            </a:xfrm>
            <a:prstGeom prst="line">
              <a:avLst/>
            </a:prstGeom>
            <a:noFill/>
            <a:ln w="1905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a:ea typeface="+mn-ea"/>
                <a:cs typeface="Arial" panose="020B0604020202020204" pitchFamily="34" charset="0"/>
              </a:endParaRPr>
            </a:p>
          </p:txBody>
        </p:sp>
        <p:pic>
          <p:nvPicPr>
            <p:cNvPr id="42" name="Picture 41">
              <a:extLst>
                <a:ext uri="{FF2B5EF4-FFF2-40B4-BE49-F238E27FC236}">
                  <a16:creationId xmlns:a16="http://schemas.microsoft.com/office/drawing/2014/main" id="{FBC5D955-7C84-4588-9371-D9B6C628B21E}"/>
                </a:ext>
              </a:extLst>
            </p:cNvPr>
            <p:cNvPicPr>
              <a:picLocks noChangeAspect="1"/>
            </p:cNvPicPr>
            <p:nvPr/>
          </p:nvPicPr>
          <p:blipFill>
            <a:blip r:embed="rId9"/>
            <a:stretch>
              <a:fillRect/>
            </a:stretch>
          </p:blipFill>
          <p:spPr>
            <a:xfrm>
              <a:off x="4953000" y="4864066"/>
              <a:ext cx="975496" cy="975496"/>
            </a:xfrm>
            <a:prstGeom prst="rect">
              <a:avLst/>
            </a:prstGeom>
          </p:spPr>
        </p:pic>
        <p:grpSp>
          <p:nvGrpSpPr>
            <p:cNvPr id="43" name="Group 42">
              <a:extLst>
                <a:ext uri="{FF2B5EF4-FFF2-40B4-BE49-F238E27FC236}">
                  <a16:creationId xmlns:a16="http://schemas.microsoft.com/office/drawing/2014/main" id="{BD5DA5CC-95FB-4D1F-8CBB-CC0EB153049F}"/>
                </a:ext>
              </a:extLst>
            </p:cNvPr>
            <p:cNvGrpSpPr/>
            <p:nvPr/>
          </p:nvGrpSpPr>
          <p:grpSpPr>
            <a:xfrm>
              <a:off x="5130349" y="3782162"/>
              <a:ext cx="595313" cy="835670"/>
              <a:chOff x="5130349" y="3892595"/>
              <a:chExt cx="595313" cy="835670"/>
            </a:xfrm>
          </p:grpSpPr>
          <p:pic>
            <p:nvPicPr>
              <p:cNvPr id="44" name="Picture 14" descr="mail">
                <a:extLst>
                  <a:ext uri="{FF2B5EF4-FFF2-40B4-BE49-F238E27FC236}">
                    <a16:creationId xmlns:a16="http://schemas.microsoft.com/office/drawing/2014/main" id="{00FEAD07-DC6F-488E-8011-FAA4072F05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2623" y="4297735"/>
                <a:ext cx="476250" cy="4305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descr="virus">
                <a:extLst>
                  <a:ext uri="{FF2B5EF4-FFF2-40B4-BE49-F238E27FC236}">
                    <a16:creationId xmlns:a16="http://schemas.microsoft.com/office/drawing/2014/main" id="{265B82C9-43C7-4C3C-984E-7F30955C08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0349" y="3892595"/>
                <a:ext cx="595313" cy="48101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827275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4294967295"/>
          </p:nvPr>
        </p:nvSpPr>
        <p:spPr>
          <a:xfrm>
            <a:off x="6248400" y="6623050"/>
            <a:ext cx="2895600" cy="234950"/>
          </a:xfrm>
          <a:prstGeom prst="rect">
            <a:avLst/>
          </a:prstGeom>
        </p:spPr>
        <p:txBody>
          <a:bodyPr/>
          <a:lstStyle/>
          <a:p>
            <a:r>
              <a:rPr lang="en-MY"/>
              <a:t>Slide 18 of 19</a:t>
            </a:r>
          </a:p>
        </p:txBody>
      </p:sp>
      <p:sp>
        <p:nvSpPr>
          <p:cNvPr id="5" name="Rectangle 4">
            <a:extLst>
              <a:ext uri="{FF2B5EF4-FFF2-40B4-BE49-F238E27FC236}">
                <a16:creationId xmlns:a16="http://schemas.microsoft.com/office/drawing/2014/main" id="{9BD19C13-245E-4EB9-9219-02B43EA02CA8}"/>
              </a:ext>
            </a:extLst>
          </p:cNvPr>
          <p:cNvSpPr/>
          <p:nvPr/>
        </p:nvSpPr>
        <p:spPr bwMode="auto">
          <a:xfrm>
            <a:off x="2653680" y="2492896"/>
            <a:ext cx="3836640" cy="1296144"/>
          </a:xfrm>
          <a:prstGeom prst="rect">
            <a:avLst/>
          </a:prstGeom>
          <a:solidFill>
            <a:srgbClr val="A2FFA3"/>
          </a:solidFill>
          <a:ln w="12700" cap="flat" cmpd="sng" algn="ctr">
            <a:noFill/>
            <a:prstDash val="solid"/>
            <a:round/>
            <a:headEnd type="none" w="med" len="med"/>
            <a:tailEnd type="none" w="med" len="med"/>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6000" b="1" i="0" u="none" strike="noStrike" cap="none" normalizeH="0" baseline="0" dirty="0">
                <a:ln>
                  <a:noFill/>
                </a:ln>
                <a:solidFill>
                  <a:schemeClr val="tx1"/>
                </a:solidFill>
                <a:latin typeface="Calibri" panose="020F0502020204030204" pitchFamily="34" charset="0"/>
                <a:cs typeface="Calibri" panose="020F0502020204030204" pitchFamily="34" charset="0"/>
              </a:rPr>
              <a:t>Thank You</a:t>
            </a:r>
            <a:endParaRPr kumimoji="0" lang="en-MY" sz="6000" b="1" i="0" u="none" strike="noStrike" cap="none" normalizeH="0" baseline="0" dirty="0">
              <a:ln>
                <a:noFill/>
              </a:ln>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4376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23" name="Rectangle 3">
            <a:extLst>
              <a:ext uri="{FF2B5EF4-FFF2-40B4-BE49-F238E27FC236}">
                <a16:creationId xmlns:a16="http://schemas.microsoft.com/office/drawing/2014/main" id="{83F9B358-5BDE-7682-1055-C6D5B8A9116D}"/>
              </a:ext>
            </a:extLst>
          </p:cNvPr>
          <p:cNvGraphicFramePr>
            <a:graphicFrameLocks noGrp="1"/>
          </p:cNvGraphicFramePr>
          <p:nvPr>
            <p:ph idx="1"/>
            <p:extLst>
              <p:ext uri="{D42A27DB-BD31-4B8C-83A1-F6EECF244321}">
                <p14:modId xmlns:p14="http://schemas.microsoft.com/office/powerpoint/2010/main" val="3637034582"/>
              </p:ext>
            </p:extLst>
          </p:nvPr>
        </p:nvGraphicFramePr>
        <p:xfrm>
          <a:off x="190500" y="1697038"/>
          <a:ext cx="8810625"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218" name="Rectangle 2">
            <a:extLst>
              <a:ext uri="{FF2B5EF4-FFF2-40B4-BE49-F238E27FC236}">
                <a16:creationId xmlns:a16="http://schemas.microsoft.com/office/drawing/2014/main" id="{6E7BD8E8-6BE4-4DF8-B5F8-4870C74CAD4E}"/>
              </a:ext>
            </a:extLst>
          </p:cNvPr>
          <p:cNvSpPr>
            <a:spLocks noGrp="1" noChangeArrowheads="1"/>
          </p:cNvSpPr>
          <p:nvPr>
            <p:ph type="title"/>
          </p:nvPr>
        </p:nvSpPr>
        <p:spPr/>
        <p:txBody>
          <a:bodyPr wrap="square" anchor="ctr">
            <a:normAutofit/>
          </a:bodyPr>
          <a:lstStyle/>
          <a:p>
            <a:pPr eaLnBrk="1" hangingPunct="1"/>
            <a:r>
              <a:rPr lang="en-US" altLang="en-US"/>
              <a:t>Malware Terminology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9" name="Content Placeholder 2">
            <a:extLst>
              <a:ext uri="{FF2B5EF4-FFF2-40B4-BE49-F238E27FC236}">
                <a16:creationId xmlns:a16="http://schemas.microsoft.com/office/drawing/2014/main" id="{A4DDC45D-0131-92EC-F072-52CB8917FB67}"/>
              </a:ext>
            </a:extLst>
          </p:cNvPr>
          <p:cNvGraphicFramePr>
            <a:graphicFrameLocks noGrp="1"/>
          </p:cNvGraphicFramePr>
          <p:nvPr>
            <p:ph idx="1"/>
            <p:extLst>
              <p:ext uri="{D42A27DB-BD31-4B8C-83A1-F6EECF244321}">
                <p14:modId xmlns:p14="http://schemas.microsoft.com/office/powerpoint/2010/main" val="2529581754"/>
              </p:ext>
            </p:extLst>
          </p:nvPr>
        </p:nvGraphicFramePr>
        <p:xfrm>
          <a:off x="190500" y="1697038"/>
          <a:ext cx="8810625" cy="4525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266" name="Title 1">
            <a:extLst>
              <a:ext uri="{FF2B5EF4-FFF2-40B4-BE49-F238E27FC236}">
                <a16:creationId xmlns:a16="http://schemas.microsoft.com/office/drawing/2014/main" id="{6A64E4B5-54C8-42C9-A346-393F0159E31C}"/>
              </a:ext>
            </a:extLst>
          </p:cNvPr>
          <p:cNvSpPr>
            <a:spLocks noGrp="1"/>
          </p:cNvSpPr>
          <p:nvPr>
            <p:ph type="title"/>
          </p:nvPr>
        </p:nvSpPr>
        <p:spPr/>
        <p:txBody>
          <a:bodyPr wrap="square" anchor="ctr">
            <a:normAutofit/>
          </a:bodyPr>
          <a:lstStyle/>
          <a:p>
            <a:r>
              <a:rPr lang="en-US" altLang="en-US"/>
              <a:t>Some terms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8B4F82E9-5D68-4DA7-B85C-CDA07C61FA07}"/>
              </a:ext>
            </a:extLst>
          </p:cNvPr>
          <p:cNvSpPr>
            <a:spLocks noGrp="1" noChangeArrowheads="1"/>
          </p:cNvSpPr>
          <p:nvPr>
            <p:ph type="title"/>
          </p:nvPr>
        </p:nvSpPr>
        <p:spPr>
          <a:xfrm>
            <a:off x="485775" y="274638"/>
            <a:ext cx="7042150" cy="1143000"/>
          </a:xfrm>
        </p:spPr>
        <p:txBody>
          <a:bodyPr wrap="square" anchor="ctr">
            <a:normAutofit/>
          </a:bodyPr>
          <a:lstStyle/>
          <a:p>
            <a:pPr eaLnBrk="1" hangingPunct="1"/>
            <a:r>
              <a:rPr lang="en-US" altLang="en-US"/>
              <a:t>Viruses</a:t>
            </a:r>
          </a:p>
        </p:txBody>
      </p:sp>
      <p:graphicFrame>
        <p:nvGraphicFramePr>
          <p:cNvPr id="12293" name="Rectangle 3">
            <a:extLst>
              <a:ext uri="{FF2B5EF4-FFF2-40B4-BE49-F238E27FC236}">
                <a16:creationId xmlns:a16="http://schemas.microsoft.com/office/drawing/2014/main" id="{C6A23307-A71A-70C0-5254-A0528561091C}"/>
              </a:ext>
            </a:extLst>
          </p:cNvPr>
          <p:cNvGraphicFramePr>
            <a:graphicFrameLocks noGrp="1"/>
          </p:cNvGraphicFramePr>
          <p:nvPr>
            <p:ph idx="1"/>
            <p:extLst>
              <p:ext uri="{D42A27DB-BD31-4B8C-83A1-F6EECF244321}">
                <p14:modId xmlns:p14="http://schemas.microsoft.com/office/powerpoint/2010/main" val="3504169150"/>
              </p:ext>
            </p:extLst>
          </p:nvPr>
        </p:nvGraphicFramePr>
        <p:xfrm>
          <a:off x="487363" y="1697038"/>
          <a:ext cx="8229600" cy="45259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D364A61-D0AF-49ED-BA4A-2D5480A8C4DA}"/>
              </a:ext>
            </a:extLst>
          </p:cNvPr>
          <p:cNvSpPr>
            <a:spLocks noGrp="1" noChangeArrowheads="1"/>
          </p:cNvSpPr>
          <p:nvPr>
            <p:ph type="title"/>
          </p:nvPr>
        </p:nvSpPr>
        <p:spPr>
          <a:xfrm>
            <a:off x="755576" y="116632"/>
            <a:ext cx="7042150" cy="495300"/>
          </a:xfrm>
        </p:spPr>
        <p:txBody>
          <a:bodyPr/>
          <a:lstStyle/>
          <a:p>
            <a:pPr eaLnBrk="1" hangingPunct="1"/>
            <a:r>
              <a:rPr lang="en-US" altLang="en-US" sz="2800">
                <a:latin typeface="Calibri" panose="020F0502020204030204" pitchFamily="34" charset="0"/>
                <a:cs typeface="Calibri" panose="020F0502020204030204" pitchFamily="34" charset="0"/>
              </a:rPr>
              <a:t>Virus Structure</a:t>
            </a:r>
            <a:endParaRPr lang="en-US" altLang="en-US" sz="2800" dirty="0">
              <a:latin typeface="Calibri" panose="020F0502020204030204" pitchFamily="34" charset="0"/>
              <a:cs typeface="Calibri" panose="020F0502020204030204" pitchFamily="34" charset="0"/>
            </a:endParaRPr>
          </a:p>
        </p:txBody>
      </p:sp>
      <p:sp>
        <p:nvSpPr>
          <p:cNvPr id="14339" name="Rectangle 3">
            <a:extLst>
              <a:ext uri="{FF2B5EF4-FFF2-40B4-BE49-F238E27FC236}">
                <a16:creationId xmlns:a16="http://schemas.microsoft.com/office/drawing/2014/main" id="{0FC3115E-DD46-4938-A4E8-89FD8288C036}"/>
              </a:ext>
            </a:extLst>
          </p:cNvPr>
          <p:cNvSpPr>
            <a:spLocks noGrp="1" noChangeArrowheads="1"/>
          </p:cNvSpPr>
          <p:nvPr>
            <p:ph idx="1"/>
          </p:nvPr>
        </p:nvSpPr>
        <p:spPr>
          <a:xfrm>
            <a:off x="107504" y="692696"/>
            <a:ext cx="8928992" cy="5664696"/>
          </a:xfrm>
          <a:solidFill>
            <a:schemeClr val="accent6">
              <a:lumMod val="20000"/>
              <a:lumOff val="80000"/>
            </a:schemeClr>
          </a:solidFill>
        </p:spPr>
        <p:txBody>
          <a:bodyPr anchor="ctr"/>
          <a:lstStyle/>
          <a:p>
            <a:pPr algn="just" eaLnBrk="1" hangingPunct="1">
              <a:lnSpc>
                <a:spcPct val="90000"/>
              </a:lnSpc>
              <a:buFont typeface="Wingdings" panose="05000000000000000000" pitchFamily="2" charset="2"/>
              <a:buChar char="§"/>
            </a:pPr>
            <a:r>
              <a:rPr lang="en-US" altLang="en-US" sz="1800" dirty="0">
                <a:latin typeface="Calibri" panose="020F0502020204030204" pitchFamily="34" charset="0"/>
                <a:cs typeface="Calibri" panose="020F0502020204030204" pitchFamily="34" charset="0"/>
              </a:rPr>
              <a:t>A computer virus has three parts: </a:t>
            </a:r>
          </a:p>
          <a:p>
            <a:pPr marL="800100" lvl="1" indent="-342900" algn="just">
              <a:lnSpc>
                <a:spcPct val="90000"/>
              </a:lnSpc>
              <a:buFont typeface="+mj-lt"/>
              <a:buAutoNum type="alphaLcPeriod"/>
            </a:pPr>
            <a:r>
              <a:rPr lang="en-US" altLang="en-US" sz="1800" b="1" dirty="0">
                <a:latin typeface="Calibri" panose="020F0502020204030204" pitchFamily="34" charset="0"/>
                <a:cs typeface="Calibri" panose="020F0502020204030204" pitchFamily="34" charset="0"/>
              </a:rPr>
              <a:t>Infection mechanism</a:t>
            </a:r>
            <a:r>
              <a:rPr lang="en-US" altLang="en-US" sz="1800" dirty="0">
                <a:latin typeface="Calibri" panose="020F0502020204030204" pitchFamily="34" charset="0"/>
                <a:cs typeface="Calibri" panose="020F0502020204030204" pitchFamily="34" charset="0"/>
              </a:rPr>
              <a:t>: The means by which a virus spreads, enabling it to replicate. The mechanism is also referred to as the infection vector. </a:t>
            </a:r>
          </a:p>
          <a:p>
            <a:pPr marL="800100" lvl="1" indent="-342900" algn="just">
              <a:lnSpc>
                <a:spcPct val="90000"/>
              </a:lnSpc>
              <a:buFont typeface="+mj-lt"/>
              <a:buAutoNum type="alphaLcPeriod"/>
            </a:pPr>
            <a:r>
              <a:rPr lang="en-US" altLang="en-US" sz="1800" b="1" dirty="0">
                <a:latin typeface="Calibri" panose="020F0502020204030204" pitchFamily="34" charset="0"/>
                <a:cs typeface="Calibri" panose="020F0502020204030204" pitchFamily="34" charset="0"/>
              </a:rPr>
              <a:t>Trigger</a:t>
            </a:r>
            <a:r>
              <a:rPr lang="en-US" altLang="en-US" sz="1800" dirty="0">
                <a:latin typeface="Calibri" panose="020F0502020204030204" pitchFamily="34" charset="0"/>
                <a:cs typeface="Calibri" panose="020F0502020204030204" pitchFamily="34" charset="0"/>
              </a:rPr>
              <a:t>: event or condition determining when the payload is activated or delivered. </a:t>
            </a:r>
          </a:p>
          <a:p>
            <a:pPr marL="800100" lvl="1" indent="-342900" algn="just">
              <a:lnSpc>
                <a:spcPct val="90000"/>
              </a:lnSpc>
              <a:buFont typeface="+mj-lt"/>
              <a:buAutoNum type="alphaLcPeriod"/>
            </a:pPr>
            <a:r>
              <a:rPr lang="en-US" altLang="en-US" sz="1800" b="1" dirty="0">
                <a:latin typeface="Calibri" panose="020F0502020204030204" pitchFamily="34" charset="0"/>
                <a:cs typeface="Calibri" panose="020F0502020204030204" pitchFamily="34" charset="0"/>
              </a:rPr>
              <a:t>Payload</a:t>
            </a:r>
            <a:r>
              <a:rPr lang="en-US" altLang="en-US" sz="1800" dirty="0">
                <a:latin typeface="Calibri" panose="020F0502020204030204" pitchFamily="34" charset="0"/>
                <a:cs typeface="Calibri" panose="020F0502020204030204" pitchFamily="34" charset="0"/>
              </a:rPr>
              <a:t>: What the virus does, besides spreading. The payload may involve damage or may involve benign but noticeable activity. </a:t>
            </a:r>
          </a:p>
          <a:p>
            <a:pPr algn="just" eaLnBrk="1" hangingPunct="1">
              <a:lnSpc>
                <a:spcPct val="90000"/>
              </a:lnSpc>
              <a:buFont typeface="Wingdings" panose="05000000000000000000" pitchFamily="2" charset="2"/>
              <a:buChar char="§"/>
            </a:pPr>
            <a:r>
              <a:rPr lang="en-US" altLang="en-US" sz="1800" b="1" dirty="0">
                <a:latin typeface="Calibri" panose="020F0502020204030204" pitchFamily="34" charset="0"/>
                <a:cs typeface="Calibri" panose="020F0502020204030204" pitchFamily="34" charset="0"/>
              </a:rPr>
              <a:t>A virus can be prepended or postpended to an executable program</a:t>
            </a:r>
            <a:r>
              <a:rPr lang="en-US" altLang="en-US" sz="1800" dirty="0">
                <a:latin typeface="Calibri" panose="020F0502020204030204" pitchFamily="34" charset="0"/>
                <a:cs typeface="Calibri" panose="020F0502020204030204" pitchFamily="34" charset="0"/>
              </a:rPr>
              <a:t>, or it can be embedded in some other fashion. The key to its operation is that the infected program, when invoked, will first execute the virus code and then execute the original code of the program.</a:t>
            </a:r>
          </a:p>
          <a:p>
            <a:pPr algn="just" eaLnBrk="1" hangingPunct="1">
              <a:lnSpc>
                <a:spcPct val="90000"/>
              </a:lnSpc>
              <a:buFont typeface="Wingdings" panose="05000000000000000000" pitchFamily="2" charset="2"/>
              <a:buChar char="§"/>
            </a:pPr>
            <a:r>
              <a:rPr lang="en-US" altLang="en-US" sz="1800" b="1" dirty="0">
                <a:latin typeface="Calibri" panose="020F0502020204030204" pitchFamily="34" charset="0"/>
                <a:cs typeface="Calibri" panose="020F0502020204030204" pitchFamily="34" charset="0"/>
              </a:rPr>
              <a:t>Once a virus has gained entry to a system by infecting a single program</a:t>
            </a:r>
            <a:r>
              <a:rPr lang="en-US" altLang="en-US" sz="1800" dirty="0">
                <a:latin typeface="Calibri" panose="020F0502020204030204" pitchFamily="34" charset="0"/>
                <a:cs typeface="Calibri" panose="020F0502020204030204" pitchFamily="34" charset="0"/>
              </a:rPr>
              <a:t>, it is in a position to infect some or all other executable files on that system when the infected program executes. </a:t>
            </a:r>
          </a:p>
          <a:p>
            <a:pPr algn="just" eaLnBrk="1" hangingPunct="1">
              <a:lnSpc>
                <a:spcPct val="90000"/>
              </a:lnSpc>
              <a:buFont typeface="Wingdings" panose="05000000000000000000" pitchFamily="2" charset="2"/>
              <a:buChar char="§"/>
            </a:pPr>
            <a:r>
              <a:rPr lang="en-US" altLang="en-US" sz="1800" dirty="0">
                <a:latin typeface="Calibri" panose="020F0502020204030204" pitchFamily="34" charset="0"/>
                <a:cs typeface="Calibri" panose="020F0502020204030204" pitchFamily="34" charset="0"/>
              </a:rPr>
              <a:t>Viral infection can be completely </a:t>
            </a:r>
            <a:r>
              <a:rPr lang="en-US" altLang="en-US" sz="1800" b="1" dirty="0">
                <a:latin typeface="Calibri" panose="020F0502020204030204" pitchFamily="34" charset="0"/>
                <a:cs typeface="Calibri" panose="020F0502020204030204" pitchFamily="34" charset="0"/>
              </a:rPr>
              <a:t>prevented</a:t>
            </a:r>
            <a:r>
              <a:rPr lang="en-US" altLang="en-US" sz="1800" dirty="0">
                <a:latin typeface="Calibri" panose="020F0502020204030204" pitchFamily="34" charset="0"/>
                <a:cs typeface="Calibri" panose="020F0502020204030204" pitchFamily="34" charset="0"/>
              </a:rPr>
              <a:t> by preventing the virus from gaining entry in the first place. </a:t>
            </a:r>
            <a:r>
              <a:rPr lang="en-US" altLang="en-US" sz="1800" b="1" dirty="0">
                <a:latin typeface="Calibri" panose="020F0502020204030204" pitchFamily="34" charset="0"/>
                <a:cs typeface="Calibri" panose="020F0502020204030204" pitchFamily="34" charset="0"/>
              </a:rPr>
              <a:t>Unfortunately</a:t>
            </a:r>
            <a:r>
              <a:rPr lang="en-US" altLang="en-US" sz="1800" dirty="0">
                <a:latin typeface="Calibri" panose="020F0502020204030204" pitchFamily="34" charset="0"/>
                <a:cs typeface="Calibri" panose="020F0502020204030204" pitchFamily="34" charset="0"/>
              </a:rPr>
              <a:t>, prevention is extraordinarily difficult because a virus can be part of any program outside a system. </a:t>
            </a:r>
          </a:p>
          <a:p>
            <a:pPr algn="just" eaLnBrk="1" hangingPunct="1">
              <a:lnSpc>
                <a:spcPct val="90000"/>
              </a:lnSpc>
              <a:buFont typeface="Wingdings" panose="05000000000000000000" pitchFamily="2" charset="2"/>
              <a:buChar char="§"/>
            </a:pPr>
            <a:r>
              <a:rPr lang="en-US" altLang="en-US" sz="1800" dirty="0">
                <a:latin typeface="Calibri" panose="020F0502020204030204" pitchFamily="34" charset="0"/>
                <a:cs typeface="Calibri" panose="020F0502020204030204" pitchFamily="34" charset="0"/>
              </a:rPr>
              <a:t>The </a:t>
            </a:r>
            <a:r>
              <a:rPr lang="en-US" altLang="en-US" sz="1800" b="1" dirty="0">
                <a:latin typeface="Calibri" panose="020F0502020204030204" pitchFamily="34" charset="0"/>
                <a:cs typeface="Calibri" panose="020F0502020204030204" pitchFamily="34" charset="0"/>
              </a:rPr>
              <a:t>lack of access controls on early</a:t>
            </a:r>
            <a:r>
              <a:rPr lang="en-US" altLang="en-US" sz="1800" dirty="0">
                <a:latin typeface="Calibri" panose="020F0502020204030204" pitchFamily="34" charset="0"/>
                <a:cs typeface="Calibri" panose="020F0502020204030204" pitchFamily="34" charset="0"/>
              </a:rPr>
              <a:t> PCs is a key reason why traditional machine code-based viruses spread rapidly on these systems. In contrast, while it is easy enough to write a machine code virus for UNIX systems, they were almost never seen in practice due to the existence of access controls on these systems prevented effective propagation of the virus.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DBB47287-4092-4F9B-BF9E-B21DC603583C}"/>
              </a:ext>
            </a:extLst>
          </p:cNvPr>
          <p:cNvSpPr>
            <a:spLocks noGrp="1" noChangeArrowheads="1"/>
          </p:cNvSpPr>
          <p:nvPr>
            <p:ph type="title"/>
          </p:nvPr>
        </p:nvSpPr>
        <p:spPr>
          <a:xfrm>
            <a:off x="485775" y="274638"/>
            <a:ext cx="7042150" cy="1143000"/>
          </a:xfrm>
        </p:spPr>
        <p:txBody>
          <a:bodyPr vert="horz" wrap="square" lIns="91440" tIns="45720" rIns="91440" bIns="45720" numCol="1" anchor="ctr" anchorCtr="0" compatLnSpc="1">
            <a:prstTxWarp prst="textNoShape">
              <a:avLst/>
            </a:prstTxWarp>
            <a:normAutofit/>
          </a:bodyPr>
          <a:lstStyle/>
          <a:p>
            <a:r>
              <a:rPr lang="en-US" altLang="en-US"/>
              <a:t>Virus structure</a:t>
            </a:r>
          </a:p>
        </p:txBody>
      </p:sp>
      <p:pic>
        <p:nvPicPr>
          <p:cNvPr id="6" name="Picture 5">
            <a:extLst>
              <a:ext uri="{FF2B5EF4-FFF2-40B4-BE49-F238E27FC236}">
                <a16:creationId xmlns:a16="http://schemas.microsoft.com/office/drawing/2014/main" id="{7C2628E8-41FA-4532-85AC-1DAA40DE687D}"/>
              </a:ext>
            </a:extLst>
          </p:cNvPr>
          <p:cNvPicPr>
            <a:picLocks noChangeAspect="1"/>
          </p:cNvPicPr>
          <p:nvPr/>
        </p:nvPicPr>
        <p:blipFill>
          <a:blip r:embed="rId3"/>
          <a:stretch>
            <a:fillRect/>
          </a:stretch>
        </p:blipFill>
        <p:spPr>
          <a:xfrm>
            <a:off x="487363" y="1883618"/>
            <a:ext cx="4038600" cy="4152802"/>
          </a:xfrm>
          <a:prstGeom prst="rect">
            <a:avLst/>
          </a:prstGeom>
          <a:noFill/>
          <a:ln>
            <a:solidFill>
              <a:schemeClr val="tx1"/>
            </a:solidFill>
          </a:ln>
        </p:spPr>
      </p:pic>
      <p:sp>
        <p:nvSpPr>
          <p:cNvPr id="2" name="Rectangle 1">
            <a:extLst>
              <a:ext uri="{FF2B5EF4-FFF2-40B4-BE49-F238E27FC236}">
                <a16:creationId xmlns:a16="http://schemas.microsoft.com/office/drawing/2014/main" id="{57C3DE96-7668-401B-AFBC-BE85C812503B}"/>
              </a:ext>
            </a:extLst>
          </p:cNvPr>
          <p:cNvSpPr/>
          <p:nvPr/>
        </p:nvSpPr>
        <p:spPr bwMode="auto">
          <a:xfrm>
            <a:off x="4678363" y="1484784"/>
            <a:ext cx="4038600" cy="4738216"/>
          </a:xfrm>
          <a:prstGeom prst="rect">
            <a:avLst/>
          </a:prstGeom>
          <a:noFill/>
          <a:ln>
            <a:noFill/>
          </a:ln>
        </p:spPr>
        <p:txBody>
          <a:bodyPr vert="horz" wrap="square" lIns="91440" tIns="45720" rIns="91440" bIns="45720" numCol="1" rtlCol="0" anchor="t" anchorCtr="0" compatLnSpc="1">
            <a:prstTxWarp prst="textNoShape">
              <a:avLst/>
            </a:prstTxWarp>
            <a:normAutofit fontScale="92500" lnSpcReduction="20000"/>
          </a:bodyPr>
          <a:lstStyle/>
          <a:p>
            <a:pPr marL="0" marR="0" lvl="0" indent="0" algn="just" defTabSz="914400" eaLnBrk="1" latinLnBrk="0" hangingPunct="1">
              <a:lnSpc>
                <a:spcPct val="90000"/>
              </a:lnSpc>
              <a:spcBef>
                <a:spcPct val="20000"/>
              </a:spcBef>
              <a:buClrTx/>
              <a:buSzTx/>
              <a:buFontTx/>
              <a:buNone/>
              <a:tabLst/>
              <a:defRPr/>
            </a:pPr>
            <a:r>
              <a:rPr kumimoji="0" lang="en-US" sz="1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In this case, the virus code, V, is pretended to infected programs, and it is assumed that the entry point to the program, when invoked, is the first line of the program. An infected program begins with the virus code and works as follows. </a:t>
            </a:r>
          </a:p>
          <a:p>
            <a:pPr marL="285750" marR="0" lvl="0" indent="-285750" algn="just" defTabSz="914400" eaLnBrk="1" latinLnBrk="0" hangingPunct="1">
              <a:lnSpc>
                <a:spcPct val="90000"/>
              </a:lnSpc>
              <a:spcBef>
                <a:spcPct val="20000"/>
              </a:spcBef>
              <a:buClrTx/>
              <a:buSzTx/>
              <a:buFont typeface="Wingdings" panose="05000000000000000000" pitchFamily="2" charset="2"/>
              <a:buChar char="§"/>
              <a:tabLst/>
              <a:defRPr/>
            </a:pPr>
            <a:r>
              <a:rPr kumimoji="0" lang="en-US" sz="16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The first line </a:t>
            </a:r>
            <a:r>
              <a:rPr kumimoji="0" lang="en-US" sz="1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of code is a jump to the main virus program. </a:t>
            </a:r>
          </a:p>
          <a:p>
            <a:pPr marL="285750" marR="0" lvl="0" indent="-285750" algn="just" defTabSz="914400" eaLnBrk="1" latinLnBrk="0" hangingPunct="1">
              <a:lnSpc>
                <a:spcPct val="90000"/>
              </a:lnSpc>
              <a:spcBef>
                <a:spcPct val="20000"/>
              </a:spcBef>
              <a:buClrTx/>
              <a:buSzTx/>
              <a:buFont typeface="Wingdings" panose="05000000000000000000" pitchFamily="2" charset="2"/>
              <a:buChar char="§"/>
              <a:tabLst/>
              <a:defRPr/>
            </a:pPr>
            <a:r>
              <a:rPr kumimoji="0" lang="en-US" sz="16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The second line </a:t>
            </a:r>
            <a:r>
              <a:rPr kumimoji="0" lang="en-US" sz="1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is a special marker that is used by the virus to determine whether or not a potential victim program has already been infected with this virus. When the program is invoked, control is immediately transferred to the main virus program. </a:t>
            </a:r>
          </a:p>
          <a:p>
            <a:pPr marL="285750" marR="0" lvl="0" indent="-285750" algn="just" defTabSz="914400" eaLnBrk="1" latinLnBrk="0" hangingPunct="1">
              <a:lnSpc>
                <a:spcPct val="90000"/>
              </a:lnSpc>
              <a:spcBef>
                <a:spcPct val="20000"/>
              </a:spcBef>
              <a:buClrTx/>
              <a:buSzTx/>
              <a:buFont typeface="Wingdings" panose="05000000000000000000" pitchFamily="2" charset="2"/>
              <a:buChar char="§"/>
              <a:tabLst/>
              <a:defRPr/>
            </a:pPr>
            <a:r>
              <a:rPr kumimoji="0" lang="en-US" sz="1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The </a:t>
            </a:r>
            <a:r>
              <a:rPr kumimoji="0" lang="en-US" sz="1600" b="0" i="0" u="none" strike="noStrike" kern="1200" cap="none" spc="0" normalizeH="0" baseline="0" noProof="0" dirty="0">
                <a:ln>
                  <a:noFill/>
                </a:ln>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virus program first seeks out uninfected executable files and infects them</a:t>
            </a:r>
            <a:r>
              <a:rPr kumimoji="0" lang="en-US" sz="1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Next, the virus may perform some action, usually detrimental to the system. This action could be performed every time the program is invoked, or it could be a logic bomb that </a:t>
            </a:r>
            <a:r>
              <a:rPr kumimoji="0" lang="en-US" sz="1600" b="0" i="0" u="none" strike="noStrike" kern="1200" cap="none" spc="0" normalizeH="0" baseline="0" noProof="0" dirty="0">
                <a:ln>
                  <a:noFill/>
                </a:ln>
                <a:effectLst>
                  <a:outerShdw blurRad="38100" dist="38100" dir="2700000" algn="tl">
                    <a:srgbClr val="000000">
                      <a:alpha val="43137"/>
                    </a:srgbClr>
                  </a:outerShdw>
                </a:effectLst>
                <a:uLnTx/>
                <a:uFillTx/>
                <a:latin typeface="Times New Roman" panose="02020603050405020304" pitchFamily="18" charset="0"/>
                <a:cs typeface="Times New Roman" panose="02020603050405020304" pitchFamily="18" charset="0"/>
              </a:rPr>
              <a:t>triggers only under certain conditions</a:t>
            </a:r>
            <a:r>
              <a:rPr kumimoji="0" lang="en-US" sz="1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a:t>
            </a:r>
          </a:p>
          <a:p>
            <a:pPr marL="285750" marR="0" lvl="0" indent="-285750" algn="just" defTabSz="914400" eaLnBrk="1" latinLnBrk="0" hangingPunct="1">
              <a:lnSpc>
                <a:spcPct val="90000"/>
              </a:lnSpc>
              <a:spcBef>
                <a:spcPct val="20000"/>
              </a:spcBef>
              <a:buClrTx/>
              <a:buSzTx/>
              <a:buFont typeface="Wingdings" panose="05000000000000000000" pitchFamily="2" charset="2"/>
              <a:buChar char="§"/>
              <a:tabLst/>
              <a:defRPr/>
            </a:pPr>
            <a:r>
              <a:rPr kumimoji="0" lang="en-US" sz="1600" b="1"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Finally, the virus transfers control to the original program</a:t>
            </a:r>
            <a:r>
              <a:rPr kumimoji="0" lang="en-US" sz="1600" b="0" i="0" u="none" strike="noStrike" kern="1200" cap="none" spc="0" normalizeH="0" baseline="0" noProof="0" dirty="0">
                <a:ln>
                  <a:noFill/>
                </a:ln>
                <a:effectLst/>
                <a:uLnTx/>
                <a:uFillTx/>
                <a:latin typeface="Times New Roman" panose="02020603050405020304" pitchFamily="18" charset="0"/>
                <a:cs typeface="Times New Roman" panose="02020603050405020304" pitchFamily="18" charset="0"/>
              </a:rPr>
              <a:t>. If the infection phase of the program is reasonably rapid, a user is unlikely to notice any difference between the execution of an infected and uninfected program.</a:t>
            </a:r>
          </a:p>
        </p:txBody>
      </p:sp>
    </p:spTree>
  </p:cSld>
  <p:clrMapOvr>
    <a:masterClrMapping/>
  </p:clrMapOvr>
</p:sld>
</file>

<file path=ppt/theme/theme1.xml><?xml version="1.0" encoding="utf-8"?>
<a:theme xmlns:a="http://schemas.openxmlformats.org/drawingml/2006/main" name="level1">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UCTI-Template-foundation-lev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level1">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UCTI-Template-foundation-lev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heme1">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5DA8037-3C60-488B-A28C-E6C10474452A}" vid="{D8BEDA39-B25D-4631-8FCF-36B08DFFD77F}"/>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5963F60EC5A5488098AC4E60F3A25C" ma:contentTypeVersion="3" ma:contentTypeDescription="Create a new document." ma:contentTypeScope="" ma:versionID="a57c393ad05cf81fe1fb87f9933793c4">
  <xsd:schema xmlns:xsd="http://www.w3.org/2001/XMLSchema" xmlns:xs="http://www.w3.org/2001/XMLSchema" xmlns:p="http://schemas.microsoft.com/office/2006/metadata/properties" xmlns:ns2="645f25e7-a7c4-4f10-8566-c482222abd84" targetNamespace="http://schemas.microsoft.com/office/2006/metadata/properties" ma:root="true" ma:fieldsID="d92a16e6f1a33363e76e095ff500ebe9" ns2:_="">
    <xsd:import namespace="645f25e7-a7c4-4f10-8566-c482222abd8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f25e7-a7c4-4f10-8566-c482222ab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32EF68-79FD-4E23-98BB-68BC00CD7850}"/>
</file>

<file path=customXml/itemProps2.xml><?xml version="1.0" encoding="utf-8"?>
<ds:datastoreItem xmlns:ds="http://schemas.openxmlformats.org/officeDocument/2006/customXml" ds:itemID="{70F4AAF7-1262-4E16-ABB3-2D035034F44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942F735-5419-4FA9-B79C-41B1FA1700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2333</TotalTime>
  <Words>3693</Words>
  <Application>Microsoft Office PowerPoint</Application>
  <PresentationFormat>On-screen Show (4:3)</PresentationFormat>
  <Paragraphs>345</Paragraphs>
  <Slides>40</Slides>
  <Notes>29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40</vt:i4>
      </vt:variant>
    </vt:vector>
  </HeadingPairs>
  <TitlesOfParts>
    <vt:vector size="49" baseType="lpstr">
      <vt:lpstr>Arial</vt:lpstr>
      <vt:lpstr>Calibri</vt:lpstr>
      <vt:lpstr>Montserrat</vt:lpstr>
      <vt:lpstr>PT Sans</vt:lpstr>
      <vt:lpstr>Times New Roman</vt:lpstr>
      <vt:lpstr>Wingdings</vt:lpstr>
      <vt:lpstr>level1</vt:lpstr>
      <vt:lpstr>1_level1</vt:lpstr>
      <vt:lpstr>Theme1</vt:lpstr>
      <vt:lpstr>Digital Security and Forensics AICT006-4-2-DSF Version 2</vt:lpstr>
      <vt:lpstr>Malware</vt:lpstr>
      <vt:lpstr>Malicious Software</vt:lpstr>
      <vt:lpstr>Malicious software</vt:lpstr>
      <vt:lpstr>Malware Terminology</vt:lpstr>
      <vt:lpstr>Some terms</vt:lpstr>
      <vt:lpstr>Viruses</vt:lpstr>
      <vt:lpstr>Virus Structure</vt:lpstr>
      <vt:lpstr>Virus structure</vt:lpstr>
      <vt:lpstr>Compression virus</vt:lpstr>
      <vt:lpstr>Virus classification</vt:lpstr>
      <vt:lpstr>Macro and scripting viruses</vt:lpstr>
      <vt:lpstr>E-Mail Viruses</vt:lpstr>
      <vt:lpstr>Virus countermeasures</vt:lpstr>
      <vt:lpstr>Anti-virus evolution</vt:lpstr>
      <vt:lpstr>Generic Decryption (GD)</vt:lpstr>
      <vt:lpstr>Digital Immune System</vt:lpstr>
      <vt:lpstr>Behavior-blocking software</vt:lpstr>
      <vt:lpstr>Worms</vt:lpstr>
      <vt:lpstr>Morris worm</vt:lpstr>
      <vt:lpstr>Worm Propagation Model</vt:lpstr>
      <vt:lpstr>Worm Propagation Model </vt:lpstr>
      <vt:lpstr>More recent worm attacks</vt:lpstr>
      <vt:lpstr>State of worm technology</vt:lpstr>
      <vt:lpstr>Worm countermeasures</vt:lpstr>
      <vt:lpstr>Proactive worm containment</vt:lpstr>
      <vt:lpstr>Mobile code</vt:lpstr>
      <vt:lpstr>Client-side vulnerabilities</vt:lpstr>
      <vt:lpstr>Social engineering, spam, email, Trojans</vt:lpstr>
      <vt:lpstr>Payload</vt:lpstr>
      <vt:lpstr>Payload attack agents: bots (zombie/drone)</vt:lpstr>
      <vt:lpstr>Uses of bots</vt:lpstr>
      <vt:lpstr>Payload: information theft</vt:lpstr>
      <vt:lpstr>Payload: rootkits and backdoor</vt:lpstr>
      <vt:lpstr>Rootkit System Table Mods A Unix Example</vt:lpstr>
      <vt:lpstr>Countermeasures</vt:lpstr>
      <vt:lpstr>Summary</vt:lpstr>
      <vt:lpstr>Q &amp; A</vt:lpstr>
      <vt:lpstr>What we cover next</vt:lpstr>
      <vt:lpstr>PowerPoint Presentation</vt:lpstr>
    </vt:vector>
  </TitlesOfParts>
  <Manager/>
  <Company>Computer Science, UNSW@ADFA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 Principles and Practice, 1/e</dc:title>
  <dc:subject>Chapter 7 Lecture Overheads</dc:subject>
  <dc:creator>Dr Lawrie Brown</dc:creator>
  <cp:keywords/>
  <dc:description/>
  <cp:lastModifiedBy>Reshiwaran Jegatheswaran</cp:lastModifiedBy>
  <cp:revision>112</cp:revision>
  <dcterms:created xsi:type="dcterms:W3CDTF">2002-03-28T02:06:54Z</dcterms:created>
  <dcterms:modified xsi:type="dcterms:W3CDTF">2023-06-06T07:00:31Z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0x010100FE5963F60EC5A5488098AC4E60F3A25C</vt:lpwstr>
  </property>
</Properties>
</file>